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2" r:id="rId6"/>
    <p:sldId id="271" r:id="rId7"/>
    <p:sldId id="269" r:id="rId8"/>
    <p:sldId id="270" r:id="rId9"/>
    <p:sldId id="272" r:id="rId10"/>
    <p:sldId id="274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ldine Ong" initials="GO" lastIdx="1" clrIdx="0">
    <p:extLst>
      <p:ext uri="{19B8F6BF-5375-455C-9EA6-DF929625EA0E}">
        <p15:presenceInfo xmlns:p15="http://schemas.microsoft.com/office/powerpoint/2012/main" userId="Geraldine 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72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B9E9D-75EF-48FA-8AAA-5248C8E0635B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F69FB53-F237-41D4-90ED-DA3027C7A13A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WSB data</a:t>
          </a:r>
          <a:endParaRPr lang="en-SG" b="1" dirty="0">
            <a:solidFill>
              <a:schemeClr val="tx1"/>
            </a:solidFill>
          </a:endParaRPr>
        </a:p>
      </dgm:t>
    </dgm:pt>
    <dgm:pt modelId="{51F99475-F943-4EBD-9E07-712CEE615ACB}" type="parTrans" cxnId="{FB044F4B-4177-425D-8E33-1BA10BD3AB72}">
      <dgm:prSet/>
      <dgm:spPr/>
      <dgm:t>
        <a:bodyPr/>
        <a:lstStyle/>
        <a:p>
          <a:endParaRPr lang="en-SG"/>
        </a:p>
      </dgm:t>
    </dgm:pt>
    <dgm:pt modelId="{8405E872-C10C-4F7E-B4CB-E9008B2843B1}" type="sibTrans" cxnId="{FB044F4B-4177-425D-8E33-1BA10BD3AB72}">
      <dgm:prSet/>
      <dgm:spPr/>
      <dgm:t>
        <a:bodyPr/>
        <a:lstStyle/>
        <a:p>
          <a:endParaRPr lang="en-SG"/>
        </a:p>
      </dgm:t>
    </dgm:pt>
    <dgm:pt modelId="{32934B4C-72DE-4BD3-8F34-177E657201D2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Stock data</a:t>
          </a:r>
          <a:endParaRPr lang="en-SG" b="1" dirty="0">
            <a:solidFill>
              <a:schemeClr val="tx1"/>
            </a:solidFill>
          </a:endParaRPr>
        </a:p>
      </dgm:t>
    </dgm:pt>
    <dgm:pt modelId="{9C7E85DE-486F-421D-B453-6B73C2DD1F9E}" type="parTrans" cxnId="{16D9673A-EEC4-410A-A631-99F7DBAFCD1E}">
      <dgm:prSet/>
      <dgm:spPr/>
      <dgm:t>
        <a:bodyPr/>
        <a:lstStyle/>
        <a:p>
          <a:endParaRPr lang="en-SG"/>
        </a:p>
      </dgm:t>
    </dgm:pt>
    <dgm:pt modelId="{558D7E5C-3AC9-4C4C-960D-D1B36D32B8E4}" type="sibTrans" cxnId="{16D9673A-EEC4-410A-A631-99F7DBAFCD1E}">
      <dgm:prSet/>
      <dgm:spPr/>
      <dgm:t>
        <a:bodyPr/>
        <a:lstStyle/>
        <a:p>
          <a:endParaRPr lang="en-SG"/>
        </a:p>
      </dgm:t>
    </dgm:pt>
    <dgm:pt modelId="{35D770A3-F07D-4AE2-B885-CD2B3C3F2CD5}">
      <dgm:prSet phldrT="[Text]"/>
      <dgm:spPr>
        <a:solidFill>
          <a:schemeClr val="tx1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Data Cleaning Feature Engineering</a:t>
          </a:r>
          <a:endParaRPr lang="en-SG" b="1" dirty="0">
            <a:solidFill>
              <a:schemeClr val="bg1"/>
            </a:solidFill>
          </a:endParaRPr>
        </a:p>
      </dgm:t>
    </dgm:pt>
    <dgm:pt modelId="{44253215-1BF2-4870-ABC5-02E11A39D13B}" type="parTrans" cxnId="{6163BEA4-9E9A-43AD-85C6-A403D21E70D5}">
      <dgm:prSet/>
      <dgm:spPr/>
      <dgm:t>
        <a:bodyPr/>
        <a:lstStyle/>
        <a:p>
          <a:endParaRPr lang="en-SG"/>
        </a:p>
      </dgm:t>
    </dgm:pt>
    <dgm:pt modelId="{3A0BC7ED-D14C-4AC7-BB33-912630CC0734}" type="sibTrans" cxnId="{6163BEA4-9E9A-43AD-85C6-A403D21E70D5}">
      <dgm:prSet/>
      <dgm:spPr/>
      <dgm:t>
        <a:bodyPr/>
        <a:lstStyle/>
        <a:p>
          <a:endParaRPr lang="en-SG"/>
        </a:p>
      </dgm:t>
    </dgm:pt>
    <dgm:pt modelId="{171B0B1F-0108-4FB7-A76A-E26D6228B63A}">
      <dgm:prSet phldrT="[Text]"/>
      <dgm:spPr/>
      <dgm:t>
        <a:bodyPr/>
        <a:lstStyle/>
        <a:p>
          <a:r>
            <a:rPr lang="en-US" dirty="0"/>
            <a:t>Final </a:t>
          </a:r>
          <a:r>
            <a:rPr lang="en-US" dirty="0" err="1"/>
            <a:t>Dataframes</a:t>
          </a:r>
          <a:endParaRPr lang="en-SG" dirty="0"/>
        </a:p>
      </dgm:t>
    </dgm:pt>
    <dgm:pt modelId="{8A8BB4FA-F4D0-4605-BA3F-D0C1E0C8AF73}" type="parTrans" cxnId="{C268AD3D-893E-4A93-89F6-A9A59D212BA9}">
      <dgm:prSet/>
      <dgm:spPr/>
      <dgm:t>
        <a:bodyPr/>
        <a:lstStyle/>
        <a:p>
          <a:endParaRPr lang="en-SG"/>
        </a:p>
      </dgm:t>
    </dgm:pt>
    <dgm:pt modelId="{D86CFD1F-8B78-449A-8C0A-1265A7C669D1}" type="sibTrans" cxnId="{C268AD3D-893E-4A93-89F6-A9A59D212BA9}">
      <dgm:prSet/>
      <dgm:spPr/>
      <dgm:t>
        <a:bodyPr/>
        <a:lstStyle/>
        <a:p>
          <a:endParaRPr lang="en-SG"/>
        </a:p>
      </dgm:t>
    </dgm:pt>
    <dgm:pt modelId="{0E2D9928-CFA8-4F81-B7B7-D61340DE704D}" type="pres">
      <dgm:prSet presAssocID="{338B9E9D-75EF-48FA-8AAA-5248C8E0635B}" presName="Name0" presStyleCnt="0">
        <dgm:presLayoutVars>
          <dgm:chMax val="4"/>
          <dgm:resizeHandles val="exact"/>
        </dgm:presLayoutVars>
      </dgm:prSet>
      <dgm:spPr/>
    </dgm:pt>
    <dgm:pt modelId="{0CCC6982-3D3C-4345-BDB0-908398EB1100}" type="pres">
      <dgm:prSet presAssocID="{338B9E9D-75EF-48FA-8AAA-5248C8E0635B}" presName="ellipse" presStyleLbl="trBgShp" presStyleIdx="0" presStyleCnt="1" custLinFactNeighborX="3375" custLinFactNeighborY="21446"/>
      <dgm:spPr/>
    </dgm:pt>
    <dgm:pt modelId="{1BDE8522-6185-4788-AA16-593C0D4C364E}" type="pres">
      <dgm:prSet presAssocID="{338B9E9D-75EF-48FA-8AAA-5248C8E0635B}" presName="arrow1" presStyleLbl="fgShp" presStyleIdx="0" presStyleCnt="1" custLinFactNeighborX="19138"/>
      <dgm:spPr/>
    </dgm:pt>
    <dgm:pt modelId="{85AA643A-5631-4555-B7FC-BFF2CED61A05}" type="pres">
      <dgm:prSet presAssocID="{338B9E9D-75EF-48FA-8AAA-5248C8E0635B}" presName="rectangle" presStyleLbl="revTx" presStyleIdx="0" presStyleCnt="1" custLinFactNeighborX="3576" custLinFactNeighborY="-5714">
        <dgm:presLayoutVars>
          <dgm:bulletEnabled val="1"/>
        </dgm:presLayoutVars>
      </dgm:prSet>
      <dgm:spPr/>
    </dgm:pt>
    <dgm:pt modelId="{DC9A7865-6F43-4FBE-A951-0A360BB27D48}" type="pres">
      <dgm:prSet presAssocID="{32934B4C-72DE-4BD3-8F34-177E657201D2}" presName="item1" presStyleLbl="node1" presStyleIdx="0" presStyleCnt="3" custScaleX="157713" custScaleY="150258">
        <dgm:presLayoutVars>
          <dgm:bulletEnabled val="1"/>
        </dgm:presLayoutVars>
      </dgm:prSet>
      <dgm:spPr/>
    </dgm:pt>
    <dgm:pt modelId="{98A1D206-E177-4D0C-A7BD-66EA4C151BF9}" type="pres">
      <dgm:prSet presAssocID="{35D770A3-F07D-4AE2-B885-CD2B3C3F2CD5}" presName="item2" presStyleLbl="node1" presStyleIdx="1" presStyleCnt="3" custLinFactNeighborX="18140" custLinFactNeighborY="-12403">
        <dgm:presLayoutVars>
          <dgm:bulletEnabled val="1"/>
        </dgm:presLayoutVars>
      </dgm:prSet>
      <dgm:spPr/>
    </dgm:pt>
    <dgm:pt modelId="{0150A9F2-09EA-4832-A19D-0E882F441C3C}" type="pres">
      <dgm:prSet presAssocID="{171B0B1F-0108-4FB7-A76A-E26D6228B63A}" presName="item3" presStyleLbl="node1" presStyleIdx="2" presStyleCnt="3" custLinFactNeighborX="3158" custLinFactNeighborY="11368">
        <dgm:presLayoutVars>
          <dgm:bulletEnabled val="1"/>
        </dgm:presLayoutVars>
      </dgm:prSet>
      <dgm:spPr/>
    </dgm:pt>
    <dgm:pt modelId="{B2E4CB57-11A9-4447-8724-420E2CEF61A9}" type="pres">
      <dgm:prSet presAssocID="{338B9E9D-75EF-48FA-8AAA-5248C8E0635B}" presName="funnel" presStyleLbl="trAlignAcc1" presStyleIdx="0" presStyleCnt="1" custLinFactNeighborX="2734" custLinFactNeighborY="8260"/>
      <dgm:spPr/>
    </dgm:pt>
  </dgm:ptLst>
  <dgm:cxnLst>
    <dgm:cxn modelId="{1C69F334-3B29-4FFC-A6D8-CEE9600DD476}" type="presOf" srcId="{35D770A3-F07D-4AE2-B885-CD2B3C3F2CD5}" destId="{DC9A7865-6F43-4FBE-A951-0A360BB27D48}" srcOrd="0" destOrd="0" presId="urn:microsoft.com/office/officeart/2005/8/layout/funnel1"/>
    <dgm:cxn modelId="{16D9673A-EEC4-410A-A631-99F7DBAFCD1E}" srcId="{338B9E9D-75EF-48FA-8AAA-5248C8E0635B}" destId="{32934B4C-72DE-4BD3-8F34-177E657201D2}" srcOrd="1" destOrd="0" parTransId="{9C7E85DE-486F-421D-B453-6B73C2DD1F9E}" sibTransId="{558D7E5C-3AC9-4C4C-960D-D1B36D32B8E4}"/>
    <dgm:cxn modelId="{C268AD3D-893E-4A93-89F6-A9A59D212BA9}" srcId="{338B9E9D-75EF-48FA-8AAA-5248C8E0635B}" destId="{171B0B1F-0108-4FB7-A76A-E26D6228B63A}" srcOrd="3" destOrd="0" parTransId="{8A8BB4FA-F4D0-4605-BA3F-D0C1E0C8AF73}" sibTransId="{D86CFD1F-8B78-449A-8C0A-1265A7C669D1}"/>
    <dgm:cxn modelId="{FB044F4B-4177-425D-8E33-1BA10BD3AB72}" srcId="{338B9E9D-75EF-48FA-8AAA-5248C8E0635B}" destId="{BF69FB53-F237-41D4-90ED-DA3027C7A13A}" srcOrd="0" destOrd="0" parTransId="{51F99475-F943-4EBD-9E07-712CEE615ACB}" sibTransId="{8405E872-C10C-4F7E-B4CB-E9008B2843B1}"/>
    <dgm:cxn modelId="{F6D88159-F744-4AAB-9149-C170F0B207F2}" type="presOf" srcId="{32934B4C-72DE-4BD3-8F34-177E657201D2}" destId="{98A1D206-E177-4D0C-A7BD-66EA4C151BF9}" srcOrd="0" destOrd="0" presId="urn:microsoft.com/office/officeart/2005/8/layout/funnel1"/>
    <dgm:cxn modelId="{72287CA1-2130-4E63-A0E6-6FC643764A89}" type="presOf" srcId="{BF69FB53-F237-41D4-90ED-DA3027C7A13A}" destId="{0150A9F2-09EA-4832-A19D-0E882F441C3C}" srcOrd="0" destOrd="0" presId="urn:microsoft.com/office/officeart/2005/8/layout/funnel1"/>
    <dgm:cxn modelId="{6163BEA4-9E9A-43AD-85C6-A403D21E70D5}" srcId="{338B9E9D-75EF-48FA-8AAA-5248C8E0635B}" destId="{35D770A3-F07D-4AE2-B885-CD2B3C3F2CD5}" srcOrd="2" destOrd="0" parTransId="{44253215-1BF2-4870-ABC5-02E11A39D13B}" sibTransId="{3A0BC7ED-D14C-4AC7-BB33-912630CC0734}"/>
    <dgm:cxn modelId="{14AB2DB7-877A-458D-BE20-7E0CD15AE73E}" type="presOf" srcId="{171B0B1F-0108-4FB7-A76A-E26D6228B63A}" destId="{85AA643A-5631-4555-B7FC-BFF2CED61A05}" srcOrd="0" destOrd="0" presId="urn:microsoft.com/office/officeart/2005/8/layout/funnel1"/>
    <dgm:cxn modelId="{0354AAFC-8001-4B42-9C67-DA6232837FAB}" type="presOf" srcId="{338B9E9D-75EF-48FA-8AAA-5248C8E0635B}" destId="{0E2D9928-CFA8-4F81-B7B7-D61340DE704D}" srcOrd="0" destOrd="0" presId="urn:microsoft.com/office/officeart/2005/8/layout/funnel1"/>
    <dgm:cxn modelId="{682A07F6-A787-4A78-9195-A673C46E47C1}" type="presParOf" srcId="{0E2D9928-CFA8-4F81-B7B7-D61340DE704D}" destId="{0CCC6982-3D3C-4345-BDB0-908398EB1100}" srcOrd="0" destOrd="0" presId="urn:microsoft.com/office/officeart/2005/8/layout/funnel1"/>
    <dgm:cxn modelId="{3EEAD1E6-3E2C-4020-9F55-4650E8F2C06B}" type="presParOf" srcId="{0E2D9928-CFA8-4F81-B7B7-D61340DE704D}" destId="{1BDE8522-6185-4788-AA16-593C0D4C364E}" srcOrd="1" destOrd="0" presId="urn:microsoft.com/office/officeart/2005/8/layout/funnel1"/>
    <dgm:cxn modelId="{E37B4EA5-3E70-4CB5-8F17-301FA06B4ADB}" type="presParOf" srcId="{0E2D9928-CFA8-4F81-B7B7-D61340DE704D}" destId="{85AA643A-5631-4555-B7FC-BFF2CED61A05}" srcOrd="2" destOrd="0" presId="urn:microsoft.com/office/officeart/2005/8/layout/funnel1"/>
    <dgm:cxn modelId="{1A249A49-2DCD-4E06-8703-DB56B334057E}" type="presParOf" srcId="{0E2D9928-CFA8-4F81-B7B7-D61340DE704D}" destId="{DC9A7865-6F43-4FBE-A951-0A360BB27D48}" srcOrd="3" destOrd="0" presId="urn:microsoft.com/office/officeart/2005/8/layout/funnel1"/>
    <dgm:cxn modelId="{63ED8DF8-C2E7-4432-932C-DABC5EBD3485}" type="presParOf" srcId="{0E2D9928-CFA8-4F81-B7B7-D61340DE704D}" destId="{98A1D206-E177-4D0C-A7BD-66EA4C151BF9}" srcOrd="4" destOrd="0" presId="urn:microsoft.com/office/officeart/2005/8/layout/funnel1"/>
    <dgm:cxn modelId="{A9DA9AD7-5A69-4850-B87D-4423B5386DC9}" type="presParOf" srcId="{0E2D9928-CFA8-4F81-B7B7-D61340DE704D}" destId="{0150A9F2-09EA-4832-A19D-0E882F441C3C}" srcOrd="5" destOrd="0" presId="urn:microsoft.com/office/officeart/2005/8/layout/funnel1"/>
    <dgm:cxn modelId="{04EF7F97-A6A5-4251-9AA6-329E8A275B0B}" type="presParOf" srcId="{0E2D9928-CFA8-4F81-B7B7-D61340DE704D}" destId="{B2E4CB57-11A9-4447-8724-420E2CEF61A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B9E9D-75EF-48FA-8AAA-5248C8E0635B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F69FB53-F237-41D4-90ED-DA3027C7A13A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WSB data</a:t>
          </a:r>
          <a:endParaRPr lang="en-SG" b="1" dirty="0">
            <a:solidFill>
              <a:schemeClr val="tx1"/>
            </a:solidFill>
          </a:endParaRPr>
        </a:p>
      </dgm:t>
    </dgm:pt>
    <dgm:pt modelId="{51F99475-F943-4EBD-9E07-712CEE615ACB}" type="parTrans" cxnId="{FB044F4B-4177-425D-8E33-1BA10BD3AB72}">
      <dgm:prSet/>
      <dgm:spPr/>
      <dgm:t>
        <a:bodyPr/>
        <a:lstStyle/>
        <a:p>
          <a:endParaRPr lang="en-SG"/>
        </a:p>
      </dgm:t>
    </dgm:pt>
    <dgm:pt modelId="{8405E872-C10C-4F7E-B4CB-E9008B2843B1}" type="sibTrans" cxnId="{FB044F4B-4177-425D-8E33-1BA10BD3AB72}">
      <dgm:prSet/>
      <dgm:spPr/>
      <dgm:t>
        <a:bodyPr/>
        <a:lstStyle/>
        <a:p>
          <a:endParaRPr lang="en-SG"/>
        </a:p>
      </dgm:t>
    </dgm:pt>
    <dgm:pt modelId="{32934B4C-72DE-4BD3-8F34-177E657201D2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Stock data</a:t>
          </a:r>
          <a:endParaRPr lang="en-SG" b="1" dirty="0">
            <a:solidFill>
              <a:schemeClr val="tx1"/>
            </a:solidFill>
          </a:endParaRPr>
        </a:p>
      </dgm:t>
    </dgm:pt>
    <dgm:pt modelId="{9C7E85DE-486F-421D-B453-6B73C2DD1F9E}" type="parTrans" cxnId="{16D9673A-EEC4-410A-A631-99F7DBAFCD1E}">
      <dgm:prSet/>
      <dgm:spPr/>
      <dgm:t>
        <a:bodyPr/>
        <a:lstStyle/>
        <a:p>
          <a:endParaRPr lang="en-SG"/>
        </a:p>
      </dgm:t>
    </dgm:pt>
    <dgm:pt modelId="{558D7E5C-3AC9-4C4C-960D-D1B36D32B8E4}" type="sibTrans" cxnId="{16D9673A-EEC4-410A-A631-99F7DBAFCD1E}">
      <dgm:prSet/>
      <dgm:spPr/>
      <dgm:t>
        <a:bodyPr/>
        <a:lstStyle/>
        <a:p>
          <a:endParaRPr lang="en-SG"/>
        </a:p>
      </dgm:t>
    </dgm:pt>
    <dgm:pt modelId="{35D770A3-F07D-4AE2-B885-CD2B3C3F2CD5}">
      <dgm:prSet phldrT="[Text]"/>
      <dgm:spPr>
        <a:solidFill>
          <a:schemeClr val="tx1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Data Cleaning Feature Engineering</a:t>
          </a:r>
          <a:endParaRPr lang="en-SG" b="1" dirty="0">
            <a:solidFill>
              <a:schemeClr val="bg1"/>
            </a:solidFill>
          </a:endParaRPr>
        </a:p>
      </dgm:t>
    </dgm:pt>
    <dgm:pt modelId="{44253215-1BF2-4870-ABC5-02E11A39D13B}" type="parTrans" cxnId="{6163BEA4-9E9A-43AD-85C6-A403D21E70D5}">
      <dgm:prSet/>
      <dgm:spPr/>
      <dgm:t>
        <a:bodyPr/>
        <a:lstStyle/>
        <a:p>
          <a:endParaRPr lang="en-SG"/>
        </a:p>
      </dgm:t>
    </dgm:pt>
    <dgm:pt modelId="{3A0BC7ED-D14C-4AC7-BB33-912630CC0734}" type="sibTrans" cxnId="{6163BEA4-9E9A-43AD-85C6-A403D21E70D5}">
      <dgm:prSet/>
      <dgm:spPr/>
      <dgm:t>
        <a:bodyPr/>
        <a:lstStyle/>
        <a:p>
          <a:endParaRPr lang="en-SG"/>
        </a:p>
      </dgm:t>
    </dgm:pt>
    <dgm:pt modelId="{171B0B1F-0108-4FB7-A76A-E26D6228B63A}">
      <dgm:prSet phldrT="[Text]"/>
      <dgm:spPr/>
      <dgm:t>
        <a:bodyPr/>
        <a:lstStyle/>
        <a:p>
          <a:r>
            <a:rPr lang="en-US" dirty="0"/>
            <a:t>Final </a:t>
          </a:r>
          <a:r>
            <a:rPr lang="en-US" dirty="0" err="1"/>
            <a:t>Dataframes</a:t>
          </a:r>
          <a:endParaRPr lang="en-SG" dirty="0"/>
        </a:p>
      </dgm:t>
    </dgm:pt>
    <dgm:pt modelId="{8A8BB4FA-F4D0-4605-BA3F-D0C1E0C8AF73}" type="parTrans" cxnId="{C268AD3D-893E-4A93-89F6-A9A59D212BA9}">
      <dgm:prSet/>
      <dgm:spPr/>
      <dgm:t>
        <a:bodyPr/>
        <a:lstStyle/>
        <a:p>
          <a:endParaRPr lang="en-SG"/>
        </a:p>
      </dgm:t>
    </dgm:pt>
    <dgm:pt modelId="{D86CFD1F-8B78-449A-8C0A-1265A7C669D1}" type="sibTrans" cxnId="{C268AD3D-893E-4A93-89F6-A9A59D212BA9}">
      <dgm:prSet/>
      <dgm:spPr/>
      <dgm:t>
        <a:bodyPr/>
        <a:lstStyle/>
        <a:p>
          <a:endParaRPr lang="en-SG"/>
        </a:p>
      </dgm:t>
    </dgm:pt>
    <dgm:pt modelId="{0E2D9928-CFA8-4F81-B7B7-D61340DE704D}" type="pres">
      <dgm:prSet presAssocID="{338B9E9D-75EF-48FA-8AAA-5248C8E0635B}" presName="Name0" presStyleCnt="0">
        <dgm:presLayoutVars>
          <dgm:chMax val="4"/>
          <dgm:resizeHandles val="exact"/>
        </dgm:presLayoutVars>
      </dgm:prSet>
      <dgm:spPr/>
    </dgm:pt>
    <dgm:pt modelId="{0CCC6982-3D3C-4345-BDB0-908398EB1100}" type="pres">
      <dgm:prSet presAssocID="{338B9E9D-75EF-48FA-8AAA-5248C8E0635B}" presName="ellipse" presStyleLbl="trBgShp" presStyleIdx="0" presStyleCnt="1" custLinFactNeighborX="3586" custLinFactNeighborY="30559"/>
      <dgm:spPr/>
    </dgm:pt>
    <dgm:pt modelId="{1BDE8522-6185-4788-AA16-593C0D4C364E}" type="pres">
      <dgm:prSet presAssocID="{338B9E9D-75EF-48FA-8AAA-5248C8E0635B}" presName="arrow1" presStyleLbl="fgShp" presStyleIdx="0" presStyleCnt="1" custLinFactNeighborX="22987" custLinFactNeighborY="40141"/>
      <dgm:spPr/>
    </dgm:pt>
    <dgm:pt modelId="{85AA643A-5631-4555-B7FC-BFF2CED61A05}" type="pres">
      <dgm:prSet presAssocID="{338B9E9D-75EF-48FA-8AAA-5248C8E0635B}" presName="rectangle" presStyleLbl="revTx" presStyleIdx="0" presStyleCnt="1" custLinFactNeighborX="9902" custLinFactNeighborY="26038">
        <dgm:presLayoutVars>
          <dgm:bulletEnabled val="1"/>
        </dgm:presLayoutVars>
      </dgm:prSet>
      <dgm:spPr/>
    </dgm:pt>
    <dgm:pt modelId="{DC9A7865-6F43-4FBE-A951-0A360BB27D48}" type="pres">
      <dgm:prSet presAssocID="{32934B4C-72DE-4BD3-8F34-177E657201D2}" presName="item1" presStyleLbl="node1" presStyleIdx="0" presStyleCnt="3" custScaleX="157713" custScaleY="150258">
        <dgm:presLayoutVars>
          <dgm:bulletEnabled val="1"/>
        </dgm:presLayoutVars>
      </dgm:prSet>
      <dgm:spPr/>
    </dgm:pt>
    <dgm:pt modelId="{98A1D206-E177-4D0C-A7BD-66EA4C151BF9}" type="pres">
      <dgm:prSet presAssocID="{35D770A3-F07D-4AE2-B885-CD2B3C3F2CD5}" presName="item2" presStyleLbl="node1" presStyleIdx="1" presStyleCnt="3" custLinFactNeighborX="18140" custLinFactNeighborY="-12403">
        <dgm:presLayoutVars>
          <dgm:bulletEnabled val="1"/>
        </dgm:presLayoutVars>
      </dgm:prSet>
      <dgm:spPr/>
    </dgm:pt>
    <dgm:pt modelId="{0150A9F2-09EA-4832-A19D-0E882F441C3C}" type="pres">
      <dgm:prSet presAssocID="{171B0B1F-0108-4FB7-A76A-E26D6228B63A}" presName="item3" presStyleLbl="node1" presStyleIdx="2" presStyleCnt="3" custLinFactNeighborX="3158" custLinFactNeighborY="11368">
        <dgm:presLayoutVars>
          <dgm:bulletEnabled val="1"/>
        </dgm:presLayoutVars>
      </dgm:prSet>
      <dgm:spPr/>
    </dgm:pt>
    <dgm:pt modelId="{B2E4CB57-11A9-4447-8724-420E2CEF61A9}" type="pres">
      <dgm:prSet presAssocID="{338B9E9D-75EF-48FA-8AAA-5248C8E0635B}" presName="funnel" presStyleLbl="trAlignAcc1" presStyleIdx="0" presStyleCnt="1" custLinFactNeighborX="3163" custLinFactNeighborY="11853"/>
      <dgm:spPr/>
    </dgm:pt>
  </dgm:ptLst>
  <dgm:cxnLst>
    <dgm:cxn modelId="{1C69F334-3B29-4FFC-A6D8-CEE9600DD476}" type="presOf" srcId="{35D770A3-F07D-4AE2-B885-CD2B3C3F2CD5}" destId="{DC9A7865-6F43-4FBE-A951-0A360BB27D48}" srcOrd="0" destOrd="0" presId="urn:microsoft.com/office/officeart/2005/8/layout/funnel1"/>
    <dgm:cxn modelId="{16D9673A-EEC4-410A-A631-99F7DBAFCD1E}" srcId="{338B9E9D-75EF-48FA-8AAA-5248C8E0635B}" destId="{32934B4C-72DE-4BD3-8F34-177E657201D2}" srcOrd="1" destOrd="0" parTransId="{9C7E85DE-486F-421D-B453-6B73C2DD1F9E}" sibTransId="{558D7E5C-3AC9-4C4C-960D-D1B36D32B8E4}"/>
    <dgm:cxn modelId="{C268AD3D-893E-4A93-89F6-A9A59D212BA9}" srcId="{338B9E9D-75EF-48FA-8AAA-5248C8E0635B}" destId="{171B0B1F-0108-4FB7-A76A-E26D6228B63A}" srcOrd="3" destOrd="0" parTransId="{8A8BB4FA-F4D0-4605-BA3F-D0C1E0C8AF73}" sibTransId="{D86CFD1F-8B78-449A-8C0A-1265A7C669D1}"/>
    <dgm:cxn modelId="{FB044F4B-4177-425D-8E33-1BA10BD3AB72}" srcId="{338B9E9D-75EF-48FA-8AAA-5248C8E0635B}" destId="{BF69FB53-F237-41D4-90ED-DA3027C7A13A}" srcOrd="0" destOrd="0" parTransId="{51F99475-F943-4EBD-9E07-712CEE615ACB}" sibTransId="{8405E872-C10C-4F7E-B4CB-E9008B2843B1}"/>
    <dgm:cxn modelId="{F6D88159-F744-4AAB-9149-C170F0B207F2}" type="presOf" srcId="{32934B4C-72DE-4BD3-8F34-177E657201D2}" destId="{98A1D206-E177-4D0C-A7BD-66EA4C151BF9}" srcOrd="0" destOrd="0" presId="urn:microsoft.com/office/officeart/2005/8/layout/funnel1"/>
    <dgm:cxn modelId="{72287CA1-2130-4E63-A0E6-6FC643764A89}" type="presOf" srcId="{BF69FB53-F237-41D4-90ED-DA3027C7A13A}" destId="{0150A9F2-09EA-4832-A19D-0E882F441C3C}" srcOrd="0" destOrd="0" presId="urn:microsoft.com/office/officeart/2005/8/layout/funnel1"/>
    <dgm:cxn modelId="{6163BEA4-9E9A-43AD-85C6-A403D21E70D5}" srcId="{338B9E9D-75EF-48FA-8AAA-5248C8E0635B}" destId="{35D770A3-F07D-4AE2-B885-CD2B3C3F2CD5}" srcOrd="2" destOrd="0" parTransId="{44253215-1BF2-4870-ABC5-02E11A39D13B}" sibTransId="{3A0BC7ED-D14C-4AC7-BB33-912630CC0734}"/>
    <dgm:cxn modelId="{14AB2DB7-877A-458D-BE20-7E0CD15AE73E}" type="presOf" srcId="{171B0B1F-0108-4FB7-A76A-E26D6228B63A}" destId="{85AA643A-5631-4555-B7FC-BFF2CED61A05}" srcOrd="0" destOrd="0" presId="urn:microsoft.com/office/officeart/2005/8/layout/funnel1"/>
    <dgm:cxn modelId="{0354AAFC-8001-4B42-9C67-DA6232837FAB}" type="presOf" srcId="{338B9E9D-75EF-48FA-8AAA-5248C8E0635B}" destId="{0E2D9928-CFA8-4F81-B7B7-D61340DE704D}" srcOrd="0" destOrd="0" presId="urn:microsoft.com/office/officeart/2005/8/layout/funnel1"/>
    <dgm:cxn modelId="{682A07F6-A787-4A78-9195-A673C46E47C1}" type="presParOf" srcId="{0E2D9928-CFA8-4F81-B7B7-D61340DE704D}" destId="{0CCC6982-3D3C-4345-BDB0-908398EB1100}" srcOrd="0" destOrd="0" presId="urn:microsoft.com/office/officeart/2005/8/layout/funnel1"/>
    <dgm:cxn modelId="{3EEAD1E6-3E2C-4020-9F55-4650E8F2C06B}" type="presParOf" srcId="{0E2D9928-CFA8-4F81-B7B7-D61340DE704D}" destId="{1BDE8522-6185-4788-AA16-593C0D4C364E}" srcOrd="1" destOrd="0" presId="urn:microsoft.com/office/officeart/2005/8/layout/funnel1"/>
    <dgm:cxn modelId="{E37B4EA5-3E70-4CB5-8F17-301FA06B4ADB}" type="presParOf" srcId="{0E2D9928-CFA8-4F81-B7B7-D61340DE704D}" destId="{85AA643A-5631-4555-B7FC-BFF2CED61A05}" srcOrd="2" destOrd="0" presId="urn:microsoft.com/office/officeart/2005/8/layout/funnel1"/>
    <dgm:cxn modelId="{1A249A49-2DCD-4E06-8703-DB56B334057E}" type="presParOf" srcId="{0E2D9928-CFA8-4F81-B7B7-D61340DE704D}" destId="{DC9A7865-6F43-4FBE-A951-0A360BB27D48}" srcOrd="3" destOrd="0" presId="urn:microsoft.com/office/officeart/2005/8/layout/funnel1"/>
    <dgm:cxn modelId="{63ED8DF8-C2E7-4432-932C-DABC5EBD3485}" type="presParOf" srcId="{0E2D9928-CFA8-4F81-B7B7-D61340DE704D}" destId="{98A1D206-E177-4D0C-A7BD-66EA4C151BF9}" srcOrd="4" destOrd="0" presId="urn:microsoft.com/office/officeart/2005/8/layout/funnel1"/>
    <dgm:cxn modelId="{A9DA9AD7-5A69-4850-B87D-4423B5386DC9}" type="presParOf" srcId="{0E2D9928-CFA8-4F81-B7B7-D61340DE704D}" destId="{0150A9F2-09EA-4832-A19D-0E882F441C3C}" srcOrd="5" destOrd="0" presId="urn:microsoft.com/office/officeart/2005/8/layout/funnel1"/>
    <dgm:cxn modelId="{04EF7F97-A6A5-4251-9AA6-329E8A275B0B}" type="presParOf" srcId="{0E2D9928-CFA8-4F81-B7B7-D61340DE704D}" destId="{B2E4CB57-11A9-4447-8724-420E2CEF61A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B9E9D-75EF-48FA-8AAA-5248C8E0635B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F69FB53-F237-41D4-90ED-DA3027C7A13A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WSB data</a:t>
          </a:r>
          <a:endParaRPr lang="en-SG" b="1" dirty="0">
            <a:solidFill>
              <a:schemeClr val="tx1"/>
            </a:solidFill>
          </a:endParaRPr>
        </a:p>
      </dgm:t>
    </dgm:pt>
    <dgm:pt modelId="{51F99475-F943-4EBD-9E07-712CEE615ACB}" type="parTrans" cxnId="{FB044F4B-4177-425D-8E33-1BA10BD3AB72}">
      <dgm:prSet/>
      <dgm:spPr/>
      <dgm:t>
        <a:bodyPr/>
        <a:lstStyle/>
        <a:p>
          <a:endParaRPr lang="en-SG"/>
        </a:p>
      </dgm:t>
    </dgm:pt>
    <dgm:pt modelId="{8405E872-C10C-4F7E-B4CB-E9008B2843B1}" type="sibTrans" cxnId="{FB044F4B-4177-425D-8E33-1BA10BD3AB72}">
      <dgm:prSet/>
      <dgm:spPr/>
      <dgm:t>
        <a:bodyPr/>
        <a:lstStyle/>
        <a:p>
          <a:endParaRPr lang="en-SG"/>
        </a:p>
      </dgm:t>
    </dgm:pt>
    <dgm:pt modelId="{32934B4C-72DE-4BD3-8F34-177E657201D2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Stock data</a:t>
          </a:r>
          <a:endParaRPr lang="en-SG" b="1" dirty="0">
            <a:solidFill>
              <a:schemeClr val="tx1"/>
            </a:solidFill>
          </a:endParaRPr>
        </a:p>
      </dgm:t>
    </dgm:pt>
    <dgm:pt modelId="{9C7E85DE-486F-421D-B453-6B73C2DD1F9E}" type="parTrans" cxnId="{16D9673A-EEC4-410A-A631-99F7DBAFCD1E}">
      <dgm:prSet/>
      <dgm:spPr/>
      <dgm:t>
        <a:bodyPr/>
        <a:lstStyle/>
        <a:p>
          <a:endParaRPr lang="en-SG"/>
        </a:p>
      </dgm:t>
    </dgm:pt>
    <dgm:pt modelId="{558D7E5C-3AC9-4C4C-960D-D1B36D32B8E4}" type="sibTrans" cxnId="{16D9673A-EEC4-410A-A631-99F7DBAFCD1E}">
      <dgm:prSet/>
      <dgm:spPr/>
      <dgm:t>
        <a:bodyPr/>
        <a:lstStyle/>
        <a:p>
          <a:endParaRPr lang="en-SG"/>
        </a:p>
      </dgm:t>
    </dgm:pt>
    <dgm:pt modelId="{35D770A3-F07D-4AE2-B885-CD2B3C3F2CD5}">
      <dgm:prSet phldrT="[Text]"/>
      <dgm:spPr>
        <a:solidFill>
          <a:schemeClr val="tx1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Data Cleaning Feature Engineering</a:t>
          </a:r>
          <a:endParaRPr lang="en-SG" b="1" dirty="0">
            <a:solidFill>
              <a:schemeClr val="bg1"/>
            </a:solidFill>
          </a:endParaRPr>
        </a:p>
      </dgm:t>
    </dgm:pt>
    <dgm:pt modelId="{44253215-1BF2-4870-ABC5-02E11A39D13B}" type="parTrans" cxnId="{6163BEA4-9E9A-43AD-85C6-A403D21E70D5}">
      <dgm:prSet/>
      <dgm:spPr/>
      <dgm:t>
        <a:bodyPr/>
        <a:lstStyle/>
        <a:p>
          <a:endParaRPr lang="en-SG"/>
        </a:p>
      </dgm:t>
    </dgm:pt>
    <dgm:pt modelId="{3A0BC7ED-D14C-4AC7-BB33-912630CC0734}" type="sibTrans" cxnId="{6163BEA4-9E9A-43AD-85C6-A403D21E70D5}">
      <dgm:prSet/>
      <dgm:spPr/>
      <dgm:t>
        <a:bodyPr/>
        <a:lstStyle/>
        <a:p>
          <a:endParaRPr lang="en-SG"/>
        </a:p>
      </dgm:t>
    </dgm:pt>
    <dgm:pt modelId="{171B0B1F-0108-4FB7-A76A-E26D6228B63A}">
      <dgm:prSet phldrT="[Text]"/>
      <dgm:spPr/>
      <dgm:t>
        <a:bodyPr/>
        <a:lstStyle/>
        <a:p>
          <a:r>
            <a:rPr lang="en-US" dirty="0"/>
            <a:t>7 </a:t>
          </a:r>
          <a:r>
            <a:rPr lang="en-US" dirty="0" err="1"/>
            <a:t>Dataframes</a:t>
          </a:r>
          <a:r>
            <a:rPr lang="en-US" dirty="0"/>
            <a:t> for each stock</a:t>
          </a:r>
          <a:endParaRPr lang="en-SG" dirty="0"/>
        </a:p>
      </dgm:t>
    </dgm:pt>
    <dgm:pt modelId="{8A8BB4FA-F4D0-4605-BA3F-D0C1E0C8AF73}" type="parTrans" cxnId="{C268AD3D-893E-4A93-89F6-A9A59D212BA9}">
      <dgm:prSet/>
      <dgm:spPr/>
      <dgm:t>
        <a:bodyPr/>
        <a:lstStyle/>
        <a:p>
          <a:endParaRPr lang="en-SG"/>
        </a:p>
      </dgm:t>
    </dgm:pt>
    <dgm:pt modelId="{D86CFD1F-8B78-449A-8C0A-1265A7C669D1}" type="sibTrans" cxnId="{C268AD3D-893E-4A93-89F6-A9A59D212BA9}">
      <dgm:prSet/>
      <dgm:spPr/>
      <dgm:t>
        <a:bodyPr/>
        <a:lstStyle/>
        <a:p>
          <a:endParaRPr lang="en-SG"/>
        </a:p>
      </dgm:t>
    </dgm:pt>
    <dgm:pt modelId="{0E2D9928-CFA8-4F81-B7B7-D61340DE704D}" type="pres">
      <dgm:prSet presAssocID="{338B9E9D-75EF-48FA-8AAA-5248C8E0635B}" presName="Name0" presStyleCnt="0">
        <dgm:presLayoutVars>
          <dgm:chMax val="4"/>
          <dgm:resizeHandles val="exact"/>
        </dgm:presLayoutVars>
      </dgm:prSet>
      <dgm:spPr/>
    </dgm:pt>
    <dgm:pt modelId="{0CCC6982-3D3C-4345-BDB0-908398EB1100}" type="pres">
      <dgm:prSet presAssocID="{338B9E9D-75EF-48FA-8AAA-5248C8E0635B}" presName="ellipse" presStyleLbl="trBgShp" presStyleIdx="0" presStyleCnt="1" custLinFactNeighborX="3586" custLinFactNeighborY="30559"/>
      <dgm:spPr/>
    </dgm:pt>
    <dgm:pt modelId="{1BDE8522-6185-4788-AA16-593C0D4C364E}" type="pres">
      <dgm:prSet presAssocID="{338B9E9D-75EF-48FA-8AAA-5248C8E0635B}" presName="arrow1" presStyleLbl="fgShp" presStyleIdx="0" presStyleCnt="1" custLinFactNeighborX="22987" custLinFactNeighborY="40141"/>
      <dgm:spPr/>
    </dgm:pt>
    <dgm:pt modelId="{85AA643A-5631-4555-B7FC-BFF2CED61A05}" type="pres">
      <dgm:prSet presAssocID="{338B9E9D-75EF-48FA-8AAA-5248C8E0635B}" presName="rectangle" presStyleLbl="revTx" presStyleIdx="0" presStyleCnt="1" custLinFactNeighborX="9902" custLinFactNeighborY="26038">
        <dgm:presLayoutVars>
          <dgm:bulletEnabled val="1"/>
        </dgm:presLayoutVars>
      </dgm:prSet>
      <dgm:spPr/>
    </dgm:pt>
    <dgm:pt modelId="{DC9A7865-6F43-4FBE-A951-0A360BB27D48}" type="pres">
      <dgm:prSet presAssocID="{32934B4C-72DE-4BD3-8F34-177E657201D2}" presName="item1" presStyleLbl="node1" presStyleIdx="0" presStyleCnt="3" custScaleX="157713" custScaleY="150258">
        <dgm:presLayoutVars>
          <dgm:bulletEnabled val="1"/>
        </dgm:presLayoutVars>
      </dgm:prSet>
      <dgm:spPr/>
    </dgm:pt>
    <dgm:pt modelId="{98A1D206-E177-4D0C-A7BD-66EA4C151BF9}" type="pres">
      <dgm:prSet presAssocID="{35D770A3-F07D-4AE2-B885-CD2B3C3F2CD5}" presName="item2" presStyleLbl="node1" presStyleIdx="1" presStyleCnt="3" custLinFactNeighborX="18140" custLinFactNeighborY="-12403">
        <dgm:presLayoutVars>
          <dgm:bulletEnabled val="1"/>
        </dgm:presLayoutVars>
      </dgm:prSet>
      <dgm:spPr/>
    </dgm:pt>
    <dgm:pt modelId="{0150A9F2-09EA-4832-A19D-0E882F441C3C}" type="pres">
      <dgm:prSet presAssocID="{171B0B1F-0108-4FB7-A76A-E26D6228B63A}" presName="item3" presStyleLbl="node1" presStyleIdx="2" presStyleCnt="3" custLinFactNeighborX="3158" custLinFactNeighborY="11368">
        <dgm:presLayoutVars>
          <dgm:bulletEnabled val="1"/>
        </dgm:presLayoutVars>
      </dgm:prSet>
      <dgm:spPr/>
    </dgm:pt>
    <dgm:pt modelId="{B2E4CB57-11A9-4447-8724-420E2CEF61A9}" type="pres">
      <dgm:prSet presAssocID="{338B9E9D-75EF-48FA-8AAA-5248C8E0635B}" presName="funnel" presStyleLbl="trAlignAcc1" presStyleIdx="0" presStyleCnt="1" custLinFactNeighborX="3163" custLinFactNeighborY="11853"/>
      <dgm:spPr/>
    </dgm:pt>
  </dgm:ptLst>
  <dgm:cxnLst>
    <dgm:cxn modelId="{1C69F334-3B29-4FFC-A6D8-CEE9600DD476}" type="presOf" srcId="{35D770A3-F07D-4AE2-B885-CD2B3C3F2CD5}" destId="{DC9A7865-6F43-4FBE-A951-0A360BB27D48}" srcOrd="0" destOrd="0" presId="urn:microsoft.com/office/officeart/2005/8/layout/funnel1"/>
    <dgm:cxn modelId="{16D9673A-EEC4-410A-A631-99F7DBAFCD1E}" srcId="{338B9E9D-75EF-48FA-8AAA-5248C8E0635B}" destId="{32934B4C-72DE-4BD3-8F34-177E657201D2}" srcOrd="1" destOrd="0" parTransId="{9C7E85DE-486F-421D-B453-6B73C2DD1F9E}" sibTransId="{558D7E5C-3AC9-4C4C-960D-D1B36D32B8E4}"/>
    <dgm:cxn modelId="{C268AD3D-893E-4A93-89F6-A9A59D212BA9}" srcId="{338B9E9D-75EF-48FA-8AAA-5248C8E0635B}" destId="{171B0B1F-0108-4FB7-A76A-E26D6228B63A}" srcOrd="3" destOrd="0" parTransId="{8A8BB4FA-F4D0-4605-BA3F-D0C1E0C8AF73}" sibTransId="{D86CFD1F-8B78-449A-8C0A-1265A7C669D1}"/>
    <dgm:cxn modelId="{FB044F4B-4177-425D-8E33-1BA10BD3AB72}" srcId="{338B9E9D-75EF-48FA-8AAA-5248C8E0635B}" destId="{BF69FB53-F237-41D4-90ED-DA3027C7A13A}" srcOrd="0" destOrd="0" parTransId="{51F99475-F943-4EBD-9E07-712CEE615ACB}" sibTransId="{8405E872-C10C-4F7E-B4CB-E9008B2843B1}"/>
    <dgm:cxn modelId="{F6D88159-F744-4AAB-9149-C170F0B207F2}" type="presOf" srcId="{32934B4C-72DE-4BD3-8F34-177E657201D2}" destId="{98A1D206-E177-4D0C-A7BD-66EA4C151BF9}" srcOrd="0" destOrd="0" presId="urn:microsoft.com/office/officeart/2005/8/layout/funnel1"/>
    <dgm:cxn modelId="{72287CA1-2130-4E63-A0E6-6FC643764A89}" type="presOf" srcId="{BF69FB53-F237-41D4-90ED-DA3027C7A13A}" destId="{0150A9F2-09EA-4832-A19D-0E882F441C3C}" srcOrd="0" destOrd="0" presId="urn:microsoft.com/office/officeart/2005/8/layout/funnel1"/>
    <dgm:cxn modelId="{6163BEA4-9E9A-43AD-85C6-A403D21E70D5}" srcId="{338B9E9D-75EF-48FA-8AAA-5248C8E0635B}" destId="{35D770A3-F07D-4AE2-B885-CD2B3C3F2CD5}" srcOrd="2" destOrd="0" parTransId="{44253215-1BF2-4870-ABC5-02E11A39D13B}" sibTransId="{3A0BC7ED-D14C-4AC7-BB33-912630CC0734}"/>
    <dgm:cxn modelId="{14AB2DB7-877A-458D-BE20-7E0CD15AE73E}" type="presOf" srcId="{171B0B1F-0108-4FB7-A76A-E26D6228B63A}" destId="{85AA643A-5631-4555-B7FC-BFF2CED61A05}" srcOrd="0" destOrd="0" presId="urn:microsoft.com/office/officeart/2005/8/layout/funnel1"/>
    <dgm:cxn modelId="{0354AAFC-8001-4B42-9C67-DA6232837FAB}" type="presOf" srcId="{338B9E9D-75EF-48FA-8AAA-5248C8E0635B}" destId="{0E2D9928-CFA8-4F81-B7B7-D61340DE704D}" srcOrd="0" destOrd="0" presId="urn:microsoft.com/office/officeart/2005/8/layout/funnel1"/>
    <dgm:cxn modelId="{682A07F6-A787-4A78-9195-A673C46E47C1}" type="presParOf" srcId="{0E2D9928-CFA8-4F81-B7B7-D61340DE704D}" destId="{0CCC6982-3D3C-4345-BDB0-908398EB1100}" srcOrd="0" destOrd="0" presId="urn:microsoft.com/office/officeart/2005/8/layout/funnel1"/>
    <dgm:cxn modelId="{3EEAD1E6-3E2C-4020-9F55-4650E8F2C06B}" type="presParOf" srcId="{0E2D9928-CFA8-4F81-B7B7-D61340DE704D}" destId="{1BDE8522-6185-4788-AA16-593C0D4C364E}" srcOrd="1" destOrd="0" presId="urn:microsoft.com/office/officeart/2005/8/layout/funnel1"/>
    <dgm:cxn modelId="{E37B4EA5-3E70-4CB5-8F17-301FA06B4ADB}" type="presParOf" srcId="{0E2D9928-CFA8-4F81-B7B7-D61340DE704D}" destId="{85AA643A-5631-4555-B7FC-BFF2CED61A05}" srcOrd="2" destOrd="0" presId="urn:microsoft.com/office/officeart/2005/8/layout/funnel1"/>
    <dgm:cxn modelId="{1A249A49-2DCD-4E06-8703-DB56B334057E}" type="presParOf" srcId="{0E2D9928-CFA8-4F81-B7B7-D61340DE704D}" destId="{DC9A7865-6F43-4FBE-A951-0A360BB27D48}" srcOrd="3" destOrd="0" presId="urn:microsoft.com/office/officeart/2005/8/layout/funnel1"/>
    <dgm:cxn modelId="{63ED8DF8-C2E7-4432-932C-DABC5EBD3485}" type="presParOf" srcId="{0E2D9928-CFA8-4F81-B7B7-D61340DE704D}" destId="{98A1D206-E177-4D0C-A7BD-66EA4C151BF9}" srcOrd="4" destOrd="0" presId="urn:microsoft.com/office/officeart/2005/8/layout/funnel1"/>
    <dgm:cxn modelId="{A9DA9AD7-5A69-4850-B87D-4423B5386DC9}" type="presParOf" srcId="{0E2D9928-CFA8-4F81-B7B7-D61340DE704D}" destId="{0150A9F2-09EA-4832-A19D-0E882F441C3C}" srcOrd="5" destOrd="0" presId="urn:microsoft.com/office/officeart/2005/8/layout/funnel1"/>
    <dgm:cxn modelId="{04EF7F97-A6A5-4251-9AA6-329E8A275B0B}" type="presParOf" srcId="{0E2D9928-CFA8-4F81-B7B7-D61340DE704D}" destId="{B2E4CB57-11A9-4447-8724-420E2CEF61A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C6982-3D3C-4345-BDB0-908398EB1100}">
      <dsp:nvSpPr>
        <dsp:cNvPr id="0" name=""/>
        <dsp:cNvSpPr/>
      </dsp:nvSpPr>
      <dsp:spPr>
        <a:xfrm>
          <a:off x="1600681" y="583295"/>
          <a:ext cx="4671344" cy="162229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E8522-6185-4788-AA16-593C0D4C364E}">
      <dsp:nvSpPr>
        <dsp:cNvPr id="0" name=""/>
        <dsp:cNvSpPr/>
      </dsp:nvSpPr>
      <dsp:spPr>
        <a:xfrm>
          <a:off x="3506544" y="4207831"/>
          <a:ext cx="905299" cy="57939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A643A-5631-4555-B7FC-BFF2CED61A05}">
      <dsp:nvSpPr>
        <dsp:cNvPr id="0" name=""/>
        <dsp:cNvSpPr/>
      </dsp:nvSpPr>
      <dsp:spPr>
        <a:xfrm>
          <a:off x="1768612" y="4609270"/>
          <a:ext cx="4345437" cy="108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Final </a:t>
          </a:r>
          <a:r>
            <a:rPr lang="en-US" sz="3600" kern="1200" dirty="0" err="1"/>
            <a:t>Dataframes</a:t>
          </a:r>
          <a:endParaRPr lang="en-SG" sz="3600" kern="1200" dirty="0"/>
        </a:p>
      </dsp:txBody>
      <dsp:txXfrm>
        <a:off x="1768612" y="4609270"/>
        <a:ext cx="4345437" cy="1086359"/>
      </dsp:txXfrm>
    </dsp:sp>
    <dsp:sp modelId="{DC9A7865-6F43-4FBE-A951-0A360BB27D48}">
      <dsp:nvSpPr>
        <dsp:cNvPr id="0" name=""/>
        <dsp:cNvSpPr/>
      </dsp:nvSpPr>
      <dsp:spPr>
        <a:xfrm>
          <a:off x="2671136" y="1573480"/>
          <a:ext cx="2569994" cy="2448512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Data Cleaning Feature Engineering</a:t>
          </a:r>
          <a:endParaRPr lang="en-SG" sz="2400" b="1" kern="1200" dirty="0">
            <a:solidFill>
              <a:schemeClr val="bg1"/>
            </a:solidFill>
          </a:endParaRPr>
        </a:p>
      </dsp:txBody>
      <dsp:txXfrm>
        <a:off x="3047503" y="1932056"/>
        <a:ext cx="1817260" cy="1731360"/>
      </dsp:txXfrm>
    </dsp:sp>
    <dsp:sp modelId="{98A1D206-E177-4D0C-A7BD-66EA4C151BF9}">
      <dsp:nvSpPr>
        <dsp:cNvPr id="0" name=""/>
        <dsp:cNvSpPr/>
      </dsp:nvSpPr>
      <dsp:spPr>
        <a:xfrm>
          <a:off x="2270937" y="558339"/>
          <a:ext cx="1629538" cy="1629538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Stock data</a:t>
          </a:r>
          <a:endParaRPr lang="en-SG" sz="2400" b="1" kern="1200" dirty="0">
            <a:solidFill>
              <a:schemeClr val="tx1"/>
            </a:solidFill>
          </a:endParaRPr>
        </a:p>
      </dsp:txBody>
      <dsp:txXfrm>
        <a:off x="2509577" y="796979"/>
        <a:ext cx="1152258" cy="1152258"/>
      </dsp:txXfrm>
    </dsp:sp>
    <dsp:sp modelId="{0150A9F2-09EA-4832-A19D-0E882F441C3C}">
      <dsp:nvSpPr>
        <dsp:cNvPr id="0" name=""/>
        <dsp:cNvSpPr/>
      </dsp:nvSpPr>
      <dsp:spPr>
        <a:xfrm>
          <a:off x="3692550" y="551711"/>
          <a:ext cx="1629538" cy="1629538"/>
        </a:xfrm>
        <a:prstGeom prst="ellipse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WSB data</a:t>
          </a:r>
          <a:endParaRPr lang="en-SG" sz="2400" b="1" kern="1200" dirty="0">
            <a:solidFill>
              <a:schemeClr val="tx1"/>
            </a:solidFill>
          </a:endParaRPr>
        </a:p>
      </dsp:txBody>
      <dsp:txXfrm>
        <a:off x="3931190" y="790351"/>
        <a:ext cx="1152258" cy="1152258"/>
      </dsp:txXfrm>
    </dsp:sp>
    <dsp:sp modelId="{B2E4CB57-11A9-4447-8724-420E2CEF61A9}">
      <dsp:nvSpPr>
        <dsp:cNvPr id="0" name=""/>
        <dsp:cNvSpPr/>
      </dsp:nvSpPr>
      <dsp:spPr>
        <a:xfrm>
          <a:off x="1389704" y="371216"/>
          <a:ext cx="5069676" cy="405574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C6982-3D3C-4345-BDB0-908398EB1100}">
      <dsp:nvSpPr>
        <dsp:cNvPr id="0" name=""/>
        <dsp:cNvSpPr/>
      </dsp:nvSpPr>
      <dsp:spPr>
        <a:xfrm>
          <a:off x="1136880" y="1097643"/>
          <a:ext cx="3673241" cy="12756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E8522-6185-4788-AA16-593C0D4C364E}">
      <dsp:nvSpPr>
        <dsp:cNvPr id="0" name=""/>
        <dsp:cNvSpPr/>
      </dsp:nvSpPr>
      <dsp:spPr>
        <a:xfrm>
          <a:off x="2655176" y="4014371"/>
          <a:ext cx="711868" cy="45559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A643A-5631-4555-B7FC-BFF2CED61A05}">
      <dsp:nvSpPr>
        <dsp:cNvPr id="0" name=""/>
        <dsp:cNvSpPr/>
      </dsp:nvSpPr>
      <dsp:spPr>
        <a:xfrm>
          <a:off x="1477337" y="4418394"/>
          <a:ext cx="3416968" cy="8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Final </a:t>
          </a:r>
          <a:r>
            <a:rPr lang="en-US" sz="2800" kern="1200" dirty="0" err="1"/>
            <a:t>Dataframes</a:t>
          </a:r>
          <a:endParaRPr lang="en-SG" sz="2800" kern="1200" dirty="0"/>
        </a:p>
      </dsp:txBody>
      <dsp:txXfrm>
        <a:off x="1477337" y="4418394"/>
        <a:ext cx="3416968" cy="854242"/>
      </dsp:txXfrm>
    </dsp:sp>
    <dsp:sp modelId="{DC9A7865-6F43-4FBE-A951-0A360BB27D48}">
      <dsp:nvSpPr>
        <dsp:cNvPr id="0" name=""/>
        <dsp:cNvSpPr/>
      </dsp:nvSpPr>
      <dsp:spPr>
        <a:xfrm>
          <a:off x="1970867" y="1760008"/>
          <a:ext cx="2020876" cy="19253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Data Cleaning Feature Engineering</a:t>
          </a:r>
          <a:endParaRPr lang="en-SG" sz="1900" b="1" kern="1200" dirty="0">
            <a:solidFill>
              <a:schemeClr val="bg1"/>
            </a:solidFill>
          </a:endParaRPr>
        </a:p>
      </dsp:txBody>
      <dsp:txXfrm>
        <a:off x="2266817" y="2041969"/>
        <a:ext cx="1428976" cy="1361428"/>
      </dsp:txXfrm>
    </dsp:sp>
    <dsp:sp modelId="{98A1D206-E177-4D0C-A7BD-66EA4C151BF9}">
      <dsp:nvSpPr>
        <dsp:cNvPr id="0" name=""/>
        <dsp:cNvSpPr/>
      </dsp:nvSpPr>
      <dsp:spPr>
        <a:xfrm>
          <a:off x="1656176" y="961767"/>
          <a:ext cx="1281363" cy="1281363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Stock data</a:t>
          </a:r>
          <a:endParaRPr lang="en-SG" sz="1900" b="1" kern="1200" dirty="0">
            <a:solidFill>
              <a:schemeClr val="tx1"/>
            </a:solidFill>
          </a:endParaRPr>
        </a:p>
      </dsp:txBody>
      <dsp:txXfrm>
        <a:off x="1843827" y="1149418"/>
        <a:ext cx="906061" cy="906061"/>
      </dsp:txXfrm>
    </dsp:sp>
    <dsp:sp modelId="{0150A9F2-09EA-4832-A19D-0E882F441C3C}">
      <dsp:nvSpPr>
        <dsp:cNvPr id="0" name=""/>
        <dsp:cNvSpPr/>
      </dsp:nvSpPr>
      <dsp:spPr>
        <a:xfrm>
          <a:off x="2774040" y="956555"/>
          <a:ext cx="1281363" cy="1281363"/>
        </a:xfrm>
        <a:prstGeom prst="ellipse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WSB data</a:t>
          </a:r>
          <a:endParaRPr lang="en-SG" sz="1900" b="1" kern="1200" dirty="0">
            <a:solidFill>
              <a:schemeClr val="tx1"/>
            </a:solidFill>
          </a:endParaRPr>
        </a:p>
      </dsp:txBody>
      <dsp:txXfrm>
        <a:off x="2961691" y="1144206"/>
        <a:ext cx="906061" cy="906061"/>
      </dsp:txXfrm>
    </dsp:sp>
    <dsp:sp modelId="{B2E4CB57-11A9-4447-8724-420E2CEF61A9}">
      <dsp:nvSpPr>
        <dsp:cNvPr id="0" name=""/>
        <dsp:cNvSpPr/>
      </dsp:nvSpPr>
      <dsp:spPr>
        <a:xfrm>
          <a:off x="980334" y="929212"/>
          <a:ext cx="3986463" cy="318917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C6982-3D3C-4345-BDB0-908398EB1100}">
      <dsp:nvSpPr>
        <dsp:cNvPr id="0" name=""/>
        <dsp:cNvSpPr/>
      </dsp:nvSpPr>
      <dsp:spPr>
        <a:xfrm>
          <a:off x="1136880" y="1097643"/>
          <a:ext cx="3673241" cy="12756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E8522-6185-4788-AA16-593C0D4C364E}">
      <dsp:nvSpPr>
        <dsp:cNvPr id="0" name=""/>
        <dsp:cNvSpPr/>
      </dsp:nvSpPr>
      <dsp:spPr>
        <a:xfrm>
          <a:off x="2655176" y="4014371"/>
          <a:ext cx="711868" cy="45559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A643A-5631-4555-B7FC-BFF2CED61A05}">
      <dsp:nvSpPr>
        <dsp:cNvPr id="0" name=""/>
        <dsp:cNvSpPr/>
      </dsp:nvSpPr>
      <dsp:spPr>
        <a:xfrm>
          <a:off x="1477337" y="4418394"/>
          <a:ext cx="3416968" cy="8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 </a:t>
          </a:r>
          <a:r>
            <a:rPr lang="en-US" sz="2000" kern="1200" dirty="0" err="1"/>
            <a:t>Dataframes</a:t>
          </a:r>
          <a:r>
            <a:rPr lang="en-US" sz="2000" kern="1200" dirty="0"/>
            <a:t> for each stock</a:t>
          </a:r>
          <a:endParaRPr lang="en-SG" sz="2000" kern="1200" dirty="0"/>
        </a:p>
      </dsp:txBody>
      <dsp:txXfrm>
        <a:off x="1477337" y="4418394"/>
        <a:ext cx="3416968" cy="854242"/>
      </dsp:txXfrm>
    </dsp:sp>
    <dsp:sp modelId="{DC9A7865-6F43-4FBE-A951-0A360BB27D48}">
      <dsp:nvSpPr>
        <dsp:cNvPr id="0" name=""/>
        <dsp:cNvSpPr/>
      </dsp:nvSpPr>
      <dsp:spPr>
        <a:xfrm>
          <a:off x="1970867" y="1760008"/>
          <a:ext cx="2020876" cy="19253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Data Cleaning Feature Engineering</a:t>
          </a:r>
          <a:endParaRPr lang="en-SG" sz="1900" b="1" kern="1200" dirty="0">
            <a:solidFill>
              <a:schemeClr val="bg1"/>
            </a:solidFill>
          </a:endParaRPr>
        </a:p>
      </dsp:txBody>
      <dsp:txXfrm>
        <a:off x="2266817" y="2041969"/>
        <a:ext cx="1428976" cy="1361428"/>
      </dsp:txXfrm>
    </dsp:sp>
    <dsp:sp modelId="{98A1D206-E177-4D0C-A7BD-66EA4C151BF9}">
      <dsp:nvSpPr>
        <dsp:cNvPr id="0" name=""/>
        <dsp:cNvSpPr/>
      </dsp:nvSpPr>
      <dsp:spPr>
        <a:xfrm>
          <a:off x="1656176" y="961767"/>
          <a:ext cx="1281363" cy="1281363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Stock data</a:t>
          </a:r>
          <a:endParaRPr lang="en-SG" sz="1900" b="1" kern="1200" dirty="0">
            <a:solidFill>
              <a:schemeClr val="tx1"/>
            </a:solidFill>
          </a:endParaRPr>
        </a:p>
      </dsp:txBody>
      <dsp:txXfrm>
        <a:off x="1843827" y="1149418"/>
        <a:ext cx="906061" cy="906061"/>
      </dsp:txXfrm>
    </dsp:sp>
    <dsp:sp modelId="{0150A9F2-09EA-4832-A19D-0E882F441C3C}">
      <dsp:nvSpPr>
        <dsp:cNvPr id="0" name=""/>
        <dsp:cNvSpPr/>
      </dsp:nvSpPr>
      <dsp:spPr>
        <a:xfrm>
          <a:off x="2774040" y="956555"/>
          <a:ext cx="1281363" cy="1281363"/>
        </a:xfrm>
        <a:prstGeom prst="ellipse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WSB data</a:t>
          </a:r>
          <a:endParaRPr lang="en-SG" sz="1900" b="1" kern="1200" dirty="0">
            <a:solidFill>
              <a:schemeClr val="tx1"/>
            </a:solidFill>
          </a:endParaRPr>
        </a:p>
      </dsp:txBody>
      <dsp:txXfrm>
        <a:off x="2961691" y="1144206"/>
        <a:ext cx="906061" cy="906061"/>
      </dsp:txXfrm>
    </dsp:sp>
    <dsp:sp modelId="{B2E4CB57-11A9-4447-8724-420E2CEF61A9}">
      <dsp:nvSpPr>
        <dsp:cNvPr id="0" name=""/>
        <dsp:cNvSpPr/>
      </dsp:nvSpPr>
      <dsp:spPr>
        <a:xfrm>
          <a:off x="980334" y="929212"/>
          <a:ext cx="3986463" cy="318917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A3A6-0678-4BF9-BBEE-08F310CDB021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0201A-54DF-479F-89A5-0C5F1CCD7E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3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201A-54DF-479F-89A5-0C5F1CCD7ECE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541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201A-54DF-479F-89A5-0C5F1CCD7ECE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524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0201A-54DF-479F-89A5-0C5F1CCD7ECE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586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578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509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7360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752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575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400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4239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5423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932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044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107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107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249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819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77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690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96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19D739-D106-4B22-A498-1995094B8B24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890AC28-9514-495E-9A89-CE960212F5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70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86" y="1623704"/>
            <a:ext cx="10039227" cy="3333308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An Analysis of r/</a:t>
            </a:r>
            <a:r>
              <a:rPr lang="en-US" sz="2800" dirty="0" err="1">
                <a:solidFill>
                  <a:schemeClr val="tx1"/>
                </a:solidFill>
              </a:rPr>
              <a:t>Wallstreetbets’s</a:t>
            </a:r>
            <a:r>
              <a:rPr lang="en-US" sz="2800" dirty="0">
                <a:solidFill>
                  <a:schemeClr val="tx1"/>
                </a:solidFill>
              </a:rPr>
              <a:t> effect on stock prices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Capstone Project - Ryan</a:t>
            </a:r>
            <a:endParaRPr lang="en-SG" sz="2800" dirty="0">
              <a:solidFill>
                <a:schemeClr val="tx1"/>
              </a:solidFill>
            </a:endParaRPr>
          </a:p>
        </p:txBody>
      </p:sp>
      <p:pic>
        <p:nvPicPr>
          <p:cNvPr id="1028" name="Picture 4" descr="r/wallstreetbets - Wikipedia">
            <a:extLst>
              <a:ext uri="{FF2B5EF4-FFF2-40B4-BE49-F238E27FC236}">
                <a16:creationId xmlns:a16="http://schemas.microsoft.com/office/drawing/2014/main" id="{371002C1-43CD-435A-B792-5A92D70E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2" y="3168523"/>
            <a:ext cx="34194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25CD4-2895-4875-B10F-BD616FA3C174}"/>
              </a:ext>
            </a:extLst>
          </p:cNvPr>
          <p:cNvSpPr txBox="1"/>
          <p:nvPr/>
        </p:nvSpPr>
        <p:spPr>
          <a:xfrm>
            <a:off x="7961745" y="1845084"/>
            <a:ext cx="455311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0" dirty="0"/>
              <a:t>💎</a:t>
            </a:r>
            <a:r>
              <a:rPr lang="en-SG" sz="16600" dirty="0"/>
              <a:t>👐</a:t>
            </a:r>
            <a:endParaRPr lang="en-SG" sz="7200" dirty="0"/>
          </a:p>
        </p:txBody>
      </p:sp>
    </p:spTree>
    <p:extLst>
      <p:ext uri="{BB962C8B-B14F-4D97-AF65-F5344CB8AC3E}">
        <p14:creationId xmlns:p14="http://schemas.microsoft.com/office/powerpoint/2010/main" val="107333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97367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Final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Columns</a:t>
            </a:r>
            <a:endParaRPr lang="en-SG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28909-4398-409C-82D4-F3421BA6E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018922"/>
              </p:ext>
            </p:extLst>
          </p:nvPr>
        </p:nvGraphicFramePr>
        <p:xfrm>
          <a:off x="-288757" y="1155032"/>
          <a:ext cx="5694948" cy="560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2421B-95BD-49AA-A137-0DAD5B9E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78294"/>
            <a:ext cx="5910470" cy="5778148"/>
          </a:xfrm>
        </p:spPr>
        <p:txBody>
          <a:bodyPr>
            <a:normAutofit/>
          </a:bodyPr>
          <a:lstStyle/>
          <a:p>
            <a:r>
              <a:rPr lang="en-US" dirty="0"/>
              <a:t>Features: </a:t>
            </a:r>
          </a:p>
          <a:p>
            <a:pPr lvl="1"/>
            <a:r>
              <a:rPr lang="en-SG" dirty="0"/>
              <a:t>Open : float64</a:t>
            </a:r>
          </a:p>
          <a:p>
            <a:pPr lvl="1"/>
            <a:r>
              <a:rPr lang="en-SG" dirty="0"/>
              <a:t>High : float64</a:t>
            </a:r>
          </a:p>
          <a:p>
            <a:pPr lvl="1"/>
            <a:r>
              <a:rPr lang="en-SG" dirty="0"/>
              <a:t>Low : float64</a:t>
            </a:r>
          </a:p>
          <a:p>
            <a:pPr lvl="1"/>
            <a:r>
              <a:rPr lang="en-SG" dirty="0"/>
              <a:t>Close : float64</a:t>
            </a:r>
          </a:p>
          <a:p>
            <a:pPr lvl="1"/>
            <a:r>
              <a:rPr lang="en-SG" dirty="0"/>
              <a:t>Volume : float64</a:t>
            </a:r>
          </a:p>
          <a:p>
            <a:pPr lvl="1"/>
            <a:r>
              <a:rPr lang="en-SG" dirty="0" err="1"/>
              <a:t>up_today</a:t>
            </a:r>
            <a:r>
              <a:rPr lang="en-SG" dirty="0"/>
              <a:t> : bool </a:t>
            </a:r>
          </a:p>
          <a:p>
            <a:pPr lvl="1"/>
            <a:r>
              <a:rPr lang="en-SG" dirty="0" err="1"/>
              <a:t>pct_change</a:t>
            </a:r>
            <a:r>
              <a:rPr lang="en-SG" dirty="0"/>
              <a:t> : float64</a:t>
            </a:r>
          </a:p>
          <a:p>
            <a:pPr lvl="1"/>
            <a:r>
              <a:rPr lang="en-SG" dirty="0"/>
              <a:t>sentiment : float64</a:t>
            </a:r>
          </a:p>
          <a:p>
            <a:pPr lvl="1"/>
            <a:r>
              <a:rPr lang="en-SG" dirty="0"/>
              <a:t>subjectivity : float64</a:t>
            </a:r>
          </a:p>
          <a:p>
            <a:pPr lvl="1"/>
            <a:r>
              <a:rPr lang="en-SG" dirty="0" err="1"/>
              <a:t>comment_count</a:t>
            </a:r>
            <a:r>
              <a:rPr lang="en-SG" dirty="0"/>
              <a:t> : int64</a:t>
            </a:r>
          </a:p>
          <a:p>
            <a:pPr lvl="1"/>
            <a:r>
              <a:rPr lang="en-SG" dirty="0" err="1"/>
              <a:t>day_of_week</a:t>
            </a:r>
            <a:r>
              <a:rPr lang="en-SG" dirty="0"/>
              <a:t> : category</a:t>
            </a:r>
          </a:p>
          <a:p>
            <a:pPr lvl="1"/>
            <a:r>
              <a:rPr lang="en-SG" dirty="0"/>
              <a:t>month : category</a:t>
            </a:r>
          </a:p>
          <a:p>
            <a:r>
              <a:rPr lang="en-SG" dirty="0"/>
              <a:t>Prediction column:</a:t>
            </a:r>
          </a:p>
          <a:p>
            <a:pPr lvl="1"/>
            <a:r>
              <a:rPr lang="en-SG" dirty="0" err="1"/>
              <a:t>up_tomorrow</a:t>
            </a:r>
            <a:r>
              <a:rPr lang="en-SG" dirty="0"/>
              <a:t> : bool</a:t>
            </a:r>
          </a:p>
        </p:txBody>
      </p:sp>
    </p:spTree>
    <p:extLst>
      <p:ext uri="{BB962C8B-B14F-4D97-AF65-F5344CB8AC3E}">
        <p14:creationId xmlns:p14="http://schemas.microsoft.com/office/powerpoint/2010/main" val="225962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39" y="271141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E72FCC-638D-4251-AADB-705A6012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9" y="978105"/>
            <a:ext cx="7172320" cy="560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E4D51AC-8252-4F9F-A56F-C2959D91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492" y="978105"/>
            <a:ext cx="4486507" cy="551190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Model used:</a:t>
            </a:r>
          </a:p>
          <a:p>
            <a:r>
              <a:rPr lang="en-US" sz="3200" dirty="0" err="1">
                <a:solidFill>
                  <a:schemeClr val="tx1">
                    <a:lumMod val="85000"/>
                  </a:schemeClr>
                </a:solidFill>
              </a:rPr>
              <a:t>XGBoost</a:t>
            </a:r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 Classifier:</a:t>
            </a:r>
          </a:p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80% : 20% </a:t>
            </a:r>
            <a:r>
              <a:rPr lang="en-US" sz="3200" b="1" dirty="0" err="1">
                <a:solidFill>
                  <a:schemeClr val="tx1"/>
                </a:solidFill>
                <a:latin typeface="Courier"/>
              </a:rPr>
              <a:t>train_test_split</a:t>
            </a:r>
            <a:endParaRPr lang="en-US" sz="3200" b="1" dirty="0">
              <a:solidFill>
                <a:schemeClr val="tx1"/>
              </a:solidFill>
              <a:latin typeface="Courier"/>
            </a:endParaRPr>
          </a:p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Best accuracy performer is PLTR, over 60% accuracy</a:t>
            </a:r>
          </a:p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Model predicted the right movement 60% of the time</a:t>
            </a:r>
          </a:p>
          <a:p>
            <a:pPr marL="0" indent="0">
              <a:buNone/>
            </a:pP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589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39" y="271141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E4D51AC-8252-4F9F-A56F-C2959D91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493" y="978105"/>
            <a:ext cx="4270908" cy="551190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Best improved model over baseline is PLTR</a:t>
            </a:r>
          </a:p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</a:rPr>
              <a:t>Baseline: predict stock is up every day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8372E8-2DD5-468C-BA28-599ECC53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6" y="978105"/>
            <a:ext cx="7437854" cy="564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27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Analysis of results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B2CB0A-E8D6-4D5D-B887-47A6267E5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3" y="2029522"/>
            <a:ext cx="5174166" cy="399027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PLTR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IPO’d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recently and stock data is only from 2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nd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Oct 2020 onwards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For all other stocks, the analysis runs from Feb-2018 to Feb-2021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Aug 2020 was the start of WSB’s huge membership growth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WSB’s influence initially is low due to low membership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D3F1C-1C0D-4A32-8BA8-6F9032A1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753" y="1019170"/>
            <a:ext cx="6043410" cy="3568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C99B6-325F-4724-9BE4-AB0552BF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77" y="4936798"/>
            <a:ext cx="7213600" cy="17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03" y="131236"/>
            <a:ext cx="3863096" cy="11511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Feature </a:t>
            </a:r>
            <a:r>
              <a:rPr lang="en-US" dirty="0" err="1">
                <a:solidFill>
                  <a:schemeClr val="tx1"/>
                </a:solidFill>
              </a:rPr>
              <a:t>Importances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7E66-9EC9-490F-A98F-86D878ACF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555285"/>
            <a:ext cx="4008786" cy="491242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PLTR – affected by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and whether or not it is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wednesday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TSLA – affected by whether or not it is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monday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</a:t>
            </a:r>
          </a:p>
          <a:p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Most affected by WSB </a:t>
            </a:r>
            <a:r>
              <a:rPr lang="en-SG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sentiment</a:t>
            </a:r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 &amp; </a:t>
            </a:r>
            <a:r>
              <a:rPr lang="en-SG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subjectivity</a:t>
            </a:r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– PLTR</a:t>
            </a:r>
          </a:p>
          <a:p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Most affected by WSB </a:t>
            </a:r>
            <a:r>
              <a:rPr lang="en-SG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comment_count</a:t>
            </a:r>
            <a:r>
              <a:rPr lang="en-SG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– AMC</a:t>
            </a:r>
          </a:p>
          <a:p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Most affected by the month of January – GME</a:t>
            </a:r>
          </a:p>
          <a:p>
            <a:r>
              <a:rPr lang="en-SG" dirty="0">
                <a:solidFill>
                  <a:schemeClr val="tx1">
                    <a:lumMod val="85000"/>
                  </a:schemeClr>
                </a:solidFill>
                <a:cs typeface="Courier New" panose="02070309020205020404" pitchFamily="49" charset="0"/>
              </a:rPr>
              <a:t>Most affected by the month of February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7DFAD-8294-4001-BF17-B17F3E7A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90" y="-1"/>
            <a:ext cx="7963436" cy="68822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37B8B-90DD-468A-8F3B-7618470EA17E}"/>
              </a:ext>
            </a:extLst>
          </p:cNvPr>
          <p:cNvSpPr/>
          <p:nvPr/>
        </p:nvSpPr>
        <p:spPr>
          <a:xfrm>
            <a:off x="8104470" y="2685448"/>
            <a:ext cx="760397" cy="24544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35C95-9C30-4861-AF8C-86681F281801}"/>
              </a:ext>
            </a:extLst>
          </p:cNvPr>
          <p:cNvSpPr/>
          <p:nvPr/>
        </p:nvSpPr>
        <p:spPr>
          <a:xfrm>
            <a:off x="10318281" y="770022"/>
            <a:ext cx="760397" cy="25988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49562-2EC0-4D9B-A508-1295B789FA87}"/>
              </a:ext>
            </a:extLst>
          </p:cNvPr>
          <p:cNvSpPr/>
          <p:nvPr/>
        </p:nvSpPr>
        <p:spPr>
          <a:xfrm>
            <a:off x="10318280" y="2194560"/>
            <a:ext cx="760397" cy="490888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7299D-470E-4825-AFE3-69588DC93C2E}"/>
              </a:ext>
            </a:extLst>
          </p:cNvPr>
          <p:cNvSpPr/>
          <p:nvPr/>
        </p:nvSpPr>
        <p:spPr>
          <a:xfrm>
            <a:off x="9557883" y="2964581"/>
            <a:ext cx="760397" cy="25988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1D8BC-9EF3-43EB-B4A9-A7D382F9CD75}"/>
              </a:ext>
            </a:extLst>
          </p:cNvPr>
          <p:cNvSpPr/>
          <p:nvPr/>
        </p:nvSpPr>
        <p:spPr>
          <a:xfrm>
            <a:off x="6610950" y="4416392"/>
            <a:ext cx="760397" cy="24544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68030-BA6D-42CF-9369-4E3D5903D8A8}"/>
              </a:ext>
            </a:extLst>
          </p:cNvPr>
          <p:cNvSpPr/>
          <p:nvPr/>
        </p:nvSpPr>
        <p:spPr>
          <a:xfrm>
            <a:off x="8864867" y="4620125"/>
            <a:ext cx="760397" cy="245444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E5D11-CCAD-42FC-9B9F-E6B57B43D77F}"/>
              </a:ext>
            </a:extLst>
          </p:cNvPr>
          <p:cNvSpPr/>
          <p:nvPr/>
        </p:nvSpPr>
        <p:spPr>
          <a:xfrm>
            <a:off x="10318279" y="3657599"/>
            <a:ext cx="760397" cy="25988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812D6-5EE8-4471-9D74-E2AC5EB18535}"/>
              </a:ext>
            </a:extLst>
          </p:cNvPr>
          <p:cNvSpPr/>
          <p:nvPr/>
        </p:nvSpPr>
        <p:spPr>
          <a:xfrm>
            <a:off x="9625264" y="5606715"/>
            <a:ext cx="693016" cy="29207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1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A28B5F-D057-4443-8DF0-93AB1DC46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2" y="2074815"/>
            <a:ext cx="7410994" cy="421494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Train a BERT Model on labelled data for sentiment analysis</a:t>
            </a:r>
          </a:p>
          <a:p>
            <a:r>
              <a:rPr lang="en-US" sz="2400" dirty="0"/>
              <a:t>(Bidirectional Encoder Representations from Transformers</a:t>
            </a:r>
            <a:r>
              <a:rPr lang="en-SG" sz="2400" dirty="0"/>
              <a:t>)</a:t>
            </a:r>
          </a:p>
          <a:p>
            <a:endParaRPr lang="en-SG" sz="2400" dirty="0"/>
          </a:p>
          <a:p>
            <a:endParaRPr lang="en-SG" sz="2400" dirty="0"/>
          </a:p>
          <a:p>
            <a:r>
              <a:rPr lang="en-SG" sz="2400" dirty="0"/>
              <a:t>Narrow the timeframe down to Aug-2020 onwards as this is the period of WSB’s explosive growth</a:t>
            </a:r>
          </a:p>
          <a:p>
            <a:pPr lvl="1"/>
            <a:r>
              <a:rPr lang="en-SG" sz="2000" dirty="0"/>
              <a:t>Downsides: lack of data</a:t>
            </a:r>
          </a:p>
        </p:txBody>
      </p:sp>
      <p:pic>
        <p:nvPicPr>
          <p:cNvPr id="4098" name="Picture 2" descr="Question and Answer for Long Passages Using BERT - John Pace">
            <a:extLst>
              <a:ext uri="{FF2B5EF4-FFF2-40B4-BE49-F238E27FC236}">
                <a16:creationId xmlns:a16="http://schemas.microsoft.com/office/drawing/2014/main" id="{736CB8ED-7CA7-46AB-BA18-658A50CF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89" y="1680632"/>
            <a:ext cx="2731919" cy="26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Daily calendar outline">
            <a:extLst>
              <a:ext uri="{FF2B5EF4-FFF2-40B4-BE49-F238E27FC236}">
                <a16:creationId xmlns:a16="http://schemas.microsoft.com/office/drawing/2014/main" id="{D22A168B-8A7A-478D-BDA1-3202007D1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055" y="4182290"/>
            <a:ext cx="2277291" cy="22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2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CFB0A-AF12-47B8-99C8-D721FFCBE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817066"/>
            <a:ext cx="9190829" cy="4067266"/>
          </a:xfrm>
        </p:spPr>
        <p:txBody>
          <a:bodyPr>
            <a:normAutofit/>
          </a:bodyPr>
          <a:lstStyle/>
          <a:p>
            <a:r>
              <a:rPr lang="en-US" dirty="0"/>
              <a:t>The results of PLTR show that WSB is starting to have influence on the stock market</a:t>
            </a:r>
          </a:p>
          <a:p>
            <a:pPr lvl="1"/>
            <a:r>
              <a:rPr lang="en-US" dirty="0"/>
              <a:t>The cult-like behavior in WSB is contagious</a:t>
            </a:r>
          </a:p>
          <a:p>
            <a:pPr lvl="1"/>
            <a:r>
              <a:rPr lang="en-US" dirty="0"/>
              <a:t>WSB encourages people to hold stocks through memes – something never done before</a:t>
            </a:r>
          </a:p>
          <a:p>
            <a:pPr lvl="1"/>
            <a:r>
              <a:rPr lang="en-US" dirty="0"/>
              <a:t>There is also the desire to get back at hedge funds for the 08 crisis</a:t>
            </a:r>
          </a:p>
          <a:p>
            <a:r>
              <a:rPr lang="en-US" dirty="0"/>
              <a:t>The investing landscape has changed significantly since the Warren Buffet days</a:t>
            </a:r>
          </a:p>
          <a:p>
            <a:pPr lvl="1"/>
            <a:r>
              <a:rPr lang="en-US" dirty="0"/>
              <a:t>People were expecting a crash but no crash came</a:t>
            </a:r>
          </a:p>
          <a:p>
            <a:pPr lvl="1"/>
            <a:r>
              <a:rPr lang="en-US" dirty="0"/>
              <a:t>S&amp;P broke 4000 during the middle of a pandemic</a:t>
            </a:r>
          </a:p>
          <a:p>
            <a:pPr lvl="1"/>
            <a:r>
              <a:rPr lang="en-US" dirty="0"/>
              <a:t>The economy and the stock market has decoupled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3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5" y="858165"/>
            <a:ext cx="6477802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 Problem Statement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8" name="Picture 4" descr="r/wallstreetbets - Wikipedia">
            <a:extLst>
              <a:ext uri="{FF2B5EF4-FFF2-40B4-BE49-F238E27FC236}">
                <a16:creationId xmlns:a16="http://schemas.microsoft.com/office/drawing/2014/main" id="{00FBAF54-5DB4-41DD-B4A1-BAD5EED3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8" y="1701474"/>
            <a:ext cx="3700578" cy="11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961619-AAA2-418B-BD19-569538EAC51F}"/>
              </a:ext>
            </a:extLst>
          </p:cNvPr>
          <p:cNvSpPr txBox="1"/>
          <p:nvPr/>
        </p:nvSpPr>
        <p:spPr>
          <a:xfrm>
            <a:off x="134754" y="5884332"/>
            <a:ext cx="1205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💎💎💎💎💎💎💎💎💎💎💎💎💎💎💎💎💎💎💎💎💎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DDDBC-219E-4E1C-A5AE-9D20EE5C150D}"/>
              </a:ext>
            </a:extLst>
          </p:cNvPr>
          <p:cNvSpPr txBox="1"/>
          <p:nvPr/>
        </p:nvSpPr>
        <p:spPr>
          <a:xfrm>
            <a:off x="134754" y="137045"/>
            <a:ext cx="1205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🚀🚀 🚀 🚀 🚀 🚀 🚀 🚀 🚀 🚀 🚀 🚀 🚀 🚀 🚀 🚀 🚀 🚀</a:t>
            </a:r>
            <a:endParaRPr lang="en-SG" sz="3200" dirty="0"/>
          </a:p>
        </p:txBody>
      </p:sp>
      <p:pic>
        <p:nvPicPr>
          <p:cNvPr id="2050" name="Picture 2" descr="Stonks indeed">
            <a:extLst>
              <a:ext uri="{FF2B5EF4-FFF2-40B4-BE49-F238E27FC236}">
                <a16:creationId xmlns:a16="http://schemas.microsoft.com/office/drawing/2014/main" id="{4FC08526-CEC8-483A-90FF-E3B3D080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03" y="3647975"/>
            <a:ext cx="3589546" cy="20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0F413D-CC7E-4F6B-B9A0-F4F84B14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69" y="1953155"/>
            <a:ext cx="6940731" cy="338964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Johnny </a:t>
            </a:r>
            <a:r>
              <a:rPr lang="en-SG" sz="3200" dirty="0"/>
              <a:t>💎</a:t>
            </a:r>
            <a:r>
              <a:rPr lang="en-SG" sz="7000" dirty="0"/>
              <a:t>👐</a:t>
            </a:r>
            <a:r>
              <a:rPr lang="en-US" sz="3200" dirty="0"/>
              <a:t> is a MD of a foreign bank</a:t>
            </a:r>
          </a:p>
          <a:p>
            <a:endParaRPr lang="en-US" sz="3200" dirty="0"/>
          </a:p>
          <a:p>
            <a:r>
              <a:rPr lang="en-US" sz="3200" dirty="0"/>
              <a:t>Seen WSB influence on </a:t>
            </a:r>
            <a:r>
              <a:rPr lang="en-US" sz="3200" dirty="0" err="1"/>
              <a:t>gme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Wants to use WSB’s activity to give the bank a trading edge</a:t>
            </a:r>
            <a:endParaRPr lang="en-US" sz="32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9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Problem Statements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88AA76B3-A937-474E-942A-03A2DC7A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762" y="2463797"/>
            <a:ext cx="2821709" cy="2821709"/>
          </a:xfrm>
          <a:prstGeom prst="rect">
            <a:avLst/>
          </a:prstGeom>
        </p:spPr>
      </p:pic>
      <p:pic>
        <p:nvPicPr>
          <p:cNvPr id="9" name="Graphic 8" descr="Presentation with pie chart with solid fill">
            <a:extLst>
              <a:ext uri="{FF2B5EF4-FFF2-40B4-BE49-F238E27FC236}">
                <a16:creationId xmlns:a16="http://schemas.microsoft.com/office/drawing/2014/main" id="{04C0A434-7F55-48FE-AA31-9FAF30A08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2530" y="2612734"/>
            <a:ext cx="2523837" cy="2523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D7B4F8-4999-4194-A664-0C05968F9B70}"/>
              </a:ext>
            </a:extLst>
          </p:cNvPr>
          <p:cNvSpPr txBox="1"/>
          <p:nvPr/>
        </p:nvSpPr>
        <p:spPr>
          <a:xfrm>
            <a:off x="1745673" y="5285506"/>
            <a:ext cx="387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relationship between the sentiment or number of comments on WSB and stock prices?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9E1B6-5889-4DC6-B8BD-FE256B9CB5ED}"/>
              </a:ext>
            </a:extLst>
          </p:cNvPr>
          <p:cNvSpPr txBox="1"/>
          <p:nvPr/>
        </p:nvSpPr>
        <p:spPr>
          <a:xfrm>
            <a:off x="6719430" y="5285506"/>
            <a:ext cx="3870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use stock data and WSB comments data to predict the next day’s price movement?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518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Data sources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B4B11E-E5E2-49BD-8E2D-7367A8F29E2A}"/>
              </a:ext>
            </a:extLst>
          </p:cNvPr>
          <p:cNvSpPr txBox="1">
            <a:spLocks/>
          </p:cNvSpPr>
          <p:nvPr/>
        </p:nvSpPr>
        <p:spPr>
          <a:xfrm>
            <a:off x="3179628" y="3093279"/>
            <a:ext cx="8110186" cy="2973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200" dirty="0">
                <a:solidFill>
                  <a:schemeClr val="tx1"/>
                </a:solidFill>
              </a:rPr>
              <a:t>Yahoo Finance: GME, TSLA, PLTR, NOK, BB, SP500, AMC</a:t>
            </a:r>
          </a:p>
          <a:p>
            <a:pPr lvl="1"/>
            <a:endParaRPr lang="en-SG" sz="2800" dirty="0">
              <a:solidFill>
                <a:schemeClr val="tx1"/>
              </a:solidFill>
            </a:endParaRPr>
          </a:p>
          <a:p>
            <a:pPr lvl="1"/>
            <a:endParaRPr lang="en-SG" sz="2800" dirty="0">
              <a:solidFill>
                <a:schemeClr val="tx1"/>
              </a:solidFill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</a:rPr>
              <a:t>Kaggle: WSB comments (Feb-2018 to Feb 2021)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FFDD30C3-3755-4843-9F83-36E8AF033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9005" y="1715231"/>
            <a:ext cx="462410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34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Data sources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FFDD30C3-3755-4843-9F83-36E8AF033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9005" y="1715231"/>
            <a:ext cx="462410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7EC6-F231-4024-B5A5-038EF143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309" y="2551611"/>
            <a:ext cx="8142514" cy="3468189"/>
          </a:xfrm>
        </p:spPr>
        <p:txBody>
          <a:bodyPr>
            <a:normAutofit/>
          </a:bodyPr>
          <a:lstStyle/>
          <a:p>
            <a:r>
              <a:rPr lang="en-US" sz="3200" dirty="0"/>
              <a:t>Stock data columns:</a:t>
            </a:r>
          </a:p>
          <a:p>
            <a:pPr lvl="1"/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Open, High, Low, Close, Volume</a:t>
            </a:r>
          </a:p>
          <a:p>
            <a:pPr lvl="1"/>
            <a:endParaRPr lang="en-SG" sz="2800" dirty="0"/>
          </a:p>
          <a:p>
            <a:pPr lvl="1"/>
            <a:endParaRPr lang="en-SG" sz="2800" dirty="0"/>
          </a:p>
          <a:p>
            <a:r>
              <a:rPr lang="en-SG" sz="3200" dirty="0"/>
              <a:t>WSB comments columns:</a:t>
            </a:r>
          </a:p>
          <a:p>
            <a:pPr lvl="1"/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created_utc</a:t>
            </a:r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text</a:t>
            </a:r>
          </a:p>
        </p:txBody>
      </p:sp>
    </p:spTree>
    <p:extLst>
      <p:ext uri="{BB962C8B-B14F-4D97-AF65-F5344CB8AC3E}">
        <p14:creationId xmlns:p14="http://schemas.microsoft.com/office/powerpoint/2010/main" val="148012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34" y="159309"/>
            <a:ext cx="4452504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preparation</a:t>
            </a:r>
            <a:endParaRPr lang="en-SG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28909-4398-409C-82D4-F3421BA6E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075364"/>
              </p:ext>
            </p:extLst>
          </p:nvPr>
        </p:nvGraphicFramePr>
        <p:xfrm>
          <a:off x="2207388" y="885524"/>
          <a:ext cx="7571876" cy="5793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0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34" y="309525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Cleaning / Feature Engineering   </a:t>
            </a:r>
            <a:r>
              <a:rPr lang="en-US" sz="2000" dirty="0">
                <a:solidFill>
                  <a:schemeClr val="tx1"/>
                </a:solidFill>
              </a:rPr>
              <a:t>(WSB comments)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BBCEF681-E360-47B9-8955-22284A78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668" y="1383631"/>
            <a:ext cx="1281765" cy="128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03D46F-08C0-47C8-8900-0022F724A125}"/>
              </a:ext>
            </a:extLst>
          </p:cNvPr>
          <p:cNvSpPr txBox="1"/>
          <p:nvPr/>
        </p:nvSpPr>
        <p:spPr>
          <a:xfrm>
            <a:off x="837398" y="2631790"/>
            <a:ext cx="203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NA values</a:t>
            </a:r>
            <a:endParaRPr lang="en-SG" dirty="0"/>
          </a:p>
        </p:txBody>
      </p:sp>
      <p:pic>
        <p:nvPicPr>
          <p:cNvPr id="10" name="Graphic 9" descr="Chat bubble with solid fill">
            <a:extLst>
              <a:ext uri="{FF2B5EF4-FFF2-40B4-BE49-F238E27FC236}">
                <a16:creationId xmlns:a16="http://schemas.microsoft.com/office/drawing/2014/main" id="{B4DAF616-1D76-4D86-8F3F-3BB0C817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0611" y="1383631"/>
            <a:ext cx="1383193" cy="138319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079B50-4771-4EB0-B185-263EFD0A8708}"/>
              </a:ext>
            </a:extLst>
          </p:cNvPr>
          <p:cNvSpPr/>
          <p:nvPr/>
        </p:nvSpPr>
        <p:spPr>
          <a:xfrm>
            <a:off x="5283912" y="1860503"/>
            <a:ext cx="676752" cy="214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Graphic 11" descr="Worried face outline outline">
            <a:extLst>
              <a:ext uri="{FF2B5EF4-FFF2-40B4-BE49-F238E27FC236}">
                <a16:creationId xmlns:a16="http://schemas.microsoft.com/office/drawing/2014/main" id="{A29893EA-6904-42EC-8024-73194FB41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2521" y="1734743"/>
            <a:ext cx="521661" cy="521661"/>
          </a:xfrm>
          <a:prstGeom prst="rect">
            <a:avLst/>
          </a:prstGeom>
        </p:spPr>
      </p:pic>
      <p:pic>
        <p:nvPicPr>
          <p:cNvPr id="13" name="Graphic 12" descr="Tongue face outline with solid fill">
            <a:extLst>
              <a:ext uri="{FF2B5EF4-FFF2-40B4-BE49-F238E27FC236}">
                <a16:creationId xmlns:a16="http://schemas.microsoft.com/office/drawing/2014/main" id="{23BB2307-EB56-4B2B-9749-FAD0F2D31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2455" y="1728554"/>
            <a:ext cx="521661" cy="521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1C0C9D-0E65-46CF-8765-D60D040123BF}"/>
              </a:ext>
            </a:extLst>
          </p:cNvPr>
          <p:cNvSpPr txBox="1"/>
          <p:nvPr/>
        </p:nvSpPr>
        <p:spPr>
          <a:xfrm>
            <a:off x="3880611" y="2631790"/>
            <a:ext cx="304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Apply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spacy’s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sentiment and subjectivity models.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F9BE46-EC25-4D5C-80A2-AED575B2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740" y="3674006"/>
            <a:ext cx="2845376" cy="29531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Available Columns</a:t>
            </a:r>
          </a:p>
          <a:p>
            <a:r>
              <a:rPr lang="en-US" sz="3200" b="1" dirty="0" err="1">
                <a:solidFill>
                  <a:schemeClr val="tx1"/>
                </a:solidFill>
                <a:latin typeface="Courier"/>
              </a:rPr>
              <a:t>created_utc</a:t>
            </a:r>
            <a:r>
              <a:rPr lang="en-US" sz="3200" b="1" dirty="0">
                <a:solidFill>
                  <a:schemeClr val="tx1"/>
                </a:solidFill>
                <a:latin typeface="Courier"/>
              </a:rPr>
              <a:t> 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sentiment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Subjectivity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day_of_week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Graphic 16" descr="Monthly calendar outline">
            <a:extLst>
              <a:ext uri="{FF2B5EF4-FFF2-40B4-BE49-F238E27FC236}">
                <a16:creationId xmlns:a16="http://schemas.microsoft.com/office/drawing/2014/main" id="{FDD4AD24-178C-445E-AD89-76935D69A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52246" y="1109210"/>
            <a:ext cx="1502586" cy="1502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835667-E72A-496F-AA0A-072703DA0709}"/>
              </a:ext>
            </a:extLst>
          </p:cNvPr>
          <p:cNvSpPr txBox="1"/>
          <p:nvPr/>
        </p:nvSpPr>
        <p:spPr>
          <a:xfrm>
            <a:off x="8058364" y="2533730"/>
            <a:ext cx="3751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unix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timestamp </a:t>
            </a:r>
            <a:r>
              <a:rPr lang="en-US" b="1" dirty="0">
                <a:latin typeface="Courier"/>
              </a:rPr>
              <a:t>(</a:t>
            </a:r>
            <a:r>
              <a:rPr lang="en-US" b="1" dirty="0" err="1">
                <a:latin typeface="Courier"/>
              </a:rPr>
              <a:t>created_utc</a:t>
            </a:r>
            <a:r>
              <a:rPr lang="en-US" b="1" dirty="0">
                <a:latin typeface="Courier"/>
              </a:rPr>
              <a:t>)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to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tz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-aware datetime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Get </a:t>
            </a:r>
            <a:r>
              <a:rPr lang="en-US" b="1" dirty="0" err="1">
                <a:latin typeface="Courier"/>
              </a:rPr>
              <a:t>day_of_week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month label from </a:t>
            </a:r>
            <a:r>
              <a:rPr lang="en-US" b="1" dirty="0" err="1">
                <a:latin typeface="Courier"/>
              </a:rPr>
              <a:t>created_utc</a:t>
            </a:r>
            <a:endParaRPr lang="en-US" b="1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7677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34" y="309525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Cleaning / Feature Engineering   </a:t>
            </a:r>
            <a:r>
              <a:rPr lang="en-US" sz="2000" dirty="0">
                <a:solidFill>
                  <a:schemeClr val="tx1"/>
                </a:solidFill>
              </a:rPr>
              <a:t>(Stock data)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F9BE46-EC25-4D5C-80A2-AED575B2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847" y="1309036"/>
            <a:ext cx="2865981" cy="54767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Available Columns</a:t>
            </a:r>
          </a:p>
          <a:p>
            <a:r>
              <a:rPr lang="en-US" sz="3200" b="1" dirty="0">
                <a:solidFill>
                  <a:schemeClr val="tx1"/>
                </a:solidFill>
                <a:latin typeface="Courier"/>
              </a:rPr>
              <a:t>Date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</a:p>
          <a:p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</a:p>
          <a:p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</a:t>
            </a:r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Close</a:t>
            </a:r>
          </a:p>
          <a:p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pct_change</a:t>
            </a:r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up_today</a:t>
            </a:r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up_tomorrow</a:t>
            </a:r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pct_volatility</a:t>
            </a:r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day_of_week</a:t>
            </a:r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</a:p>
          <a:p>
            <a:endParaRPr lang="en-SG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Graphic 15" descr="Cut with solid fill">
            <a:extLst>
              <a:ext uri="{FF2B5EF4-FFF2-40B4-BE49-F238E27FC236}">
                <a16:creationId xmlns:a16="http://schemas.microsoft.com/office/drawing/2014/main" id="{75599EA7-0700-45EF-95CA-D53F732C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668" y="1383631"/>
            <a:ext cx="1281765" cy="1281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FBB682-E926-4422-811F-D2BB7542CA75}"/>
              </a:ext>
            </a:extLst>
          </p:cNvPr>
          <p:cNvSpPr txBox="1"/>
          <p:nvPr/>
        </p:nvSpPr>
        <p:spPr>
          <a:xfrm>
            <a:off x="837398" y="2631790"/>
            <a:ext cx="203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all data prior to 16</a:t>
            </a:r>
            <a:r>
              <a:rPr lang="en-US" baseline="30000" dirty="0"/>
              <a:t>th</a:t>
            </a:r>
            <a:r>
              <a:rPr lang="en-US" dirty="0"/>
              <a:t> Feb 2018</a:t>
            </a:r>
            <a:endParaRPr lang="en-SG" dirty="0"/>
          </a:p>
        </p:txBody>
      </p:sp>
      <p:pic>
        <p:nvPicPr>
          <p:cNvPr id="20" name="Graphic 19" descr="Monthly calendar outline">
            <a:extLst>
              <a:ext uri="{FF2B5EF4-FFF2-40B4-BE49-F238E27FC236}">
                <a16:creationId xmlns:a16="http://schemas.microsoft.com/office/drawing/2014/main" id="{B564BE1C-C80F-4105-98CF-02F297D3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3399" y="3745480"/>
            <a:ext cx="1502586" cy="1502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862904-25A1-46CA-A56C-8F997A3E27CB}"/>
              </a:ext>
            </a:extLst>
          </p:cNvPr>
          <p:cNvSpPr txBox="1"/>
          <p:nvPr/>
        </p:nvSpPr>
        <p:spPr>
          <a:xfrm>
            <a:off x="3788675" y="5248065"/>
            <a:ext cx="203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Converted</a:t>
            </a:r>
            <a:r>
              <a:rPr lang="en-US" b="1" dirty="0">
                <a:latin typeface="Courier"/>
              </a:rPr>
              <a:t> Date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column to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tz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-aware datetime object</a:t>
            </a:r>
          </a:p>
        </p:txBody>
      </p:sp>
      <p:pic>
        <p:nvPicPr>
          <p:cNvPr id="3" name="Graphic 2" descr="Upward trend with solid fill">
            <a:extLst>
              <a:ext uri="{FF2B5EF4-FFF2-40B4-BE49-F238E27FC236}">
                <a16:creationId xmlns:a16="http://schemas.microsoft.com/office/drawing/2014/main" id="{B6C71D62-F8FE-410E-B979-8883550C2A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499" y="1077194"/>
            <a:ext cx="1321006" cy="1321006"/>
          </a:xfrm>
          <a:prstGeom prst="rect">
            <a:avLst/>
          </a:prstGeom>
        </p:spPr>
      </p:pic>
      <p:pic>
        <p:nvPicPr>
          <p:cNvPr id="6" name="Graphic 5" descr="Downward trend graph with solid fill">
            <a:extLst>
              <a:ext uri="{FF2B5EF4-FFF2-40B4-BE49-F238E27FC236}">
                <a16:creationId xmlns:a16="http://schemas.microsoft.com/office/drawing/2014/main" id="{98D8A0B3-8087-47FE-8DE7-F0F3A35EC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2090" y="1165510"/>
            <a:ext cx="1245205" cy="12452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0D4DFE-8D2E-4AAE-BFE1-1E7E4E30713E}"/>
              </a:ext>
            </a:extLst>
          </p:cNvPr>
          <p:cNvSpPr txBox="1"/>
          <p:nvPr/>
        </p:nvSpPr>
        <p:spPr>
          <a:xfrm>
            <a:off x="6335395" y="2383412"/>
            <a:ext cx="2849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Compared Open and Close values to get bool column </a:t>
            </a:r>
            <a:r>
              <a:rPr lang="en-US" b="1" dirty="0" err="1">
                <a:latin typeface="Courier"/>
              </a:rPr>
              <a:t>up_today</a:t>
            </a:r>
            <a:r>
              <a:rPr lang="en-US" b="1" dirty="0">
                <a:latin typeface="Courier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and </a:t>
            </a:r>
            <a:r>
              <a:rPr lang="en-US" b="1" dirty="0" err="1">
                <a:latin typeface="Courier"/>
              </a:rPr>
              <a:t>up_tomorrow</a:t>
            </a:r>
            <a:r>
              <a:rPr lang="en-US" b="1" dirty="0">
                <a:latin typeface="Courier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D04E91-283D-41C0-9D37-B828DEAE6E4B}"/>
              </a:ext>
            </a:extLst>
          </p:cNvPr>
          <p:cNvSpPr txBox="1"/>
          <p:nvPr/>
        </p:nvSpPr>
        <p:spPr>
          <a:xfrm>
            <a:off x="3742782" y="2410715"/>
            <a:ext cx="2310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Compared </a:t>
            </a:r>
            <a:r>
              <a:rPr lang="en-US" b="1" dirty="0">
                <a:latin typeface="Courier"/>
              </a:rPr>
              <a:t>Open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and </a:t>
            </a:r>
            <a:r>
              <a:rPr lang="en-US" b="1" dirty="0">
                <a:latin typeface="Courier"/>
              </a:rPr>
              <a:t>Close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values to get </a:t>
            </a:r>
            <a:r>
              <a:rPr lang="en-US" b="1" dirty="0" err="1">
                <a:latin typeface="Courier"/>
              </a:rPr>
              <a:t>pct_change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column</a:t>
            </a:r>
            <a:endParaRPr lang="en-US" b="1" dirty="0">
              <a:latin typeface="Courier"/>
            </a:endParaRPr>
          </a:p>
        </p:txBody>
      </p:sp>
      <p:pic>
        <p:nvPicPr>
          <p:cNvPr id="24" name="Graphic 23" descr="Bar graph with downward trend with solid fill">
            <a:extLst>
              <a:ext uri="{FF2B5EF4-FFF2-40B4-BE49-F238E27FC236}">
                <a16:creationId xmlns:a16="http://schemas.microsoft.com/office/drawing/2014/main" id="{E965DC57-E994-4874-A794-CE29D9F0DC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9491" y="3877834"/>
            <a:ext cx="1134632" cy="1134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5D1A60-3413-44E9-90B7-AD4F2C317DBC}"/>
              </a:ext>
            </a:extLst>
          </p:cNvPr>
          <p:cNvSpPr txBox="1"/>
          <p:nvPr/>
        </p:nvSpPr>
        <p:spPr>
          <a:xfrm>
            <a:off x="771775" y="5123039"/>
            <a:ext cx="231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Compared </a:t>
            </a:r>
            <a:r>
              <a:rPr lang="en-US" b="1" dirty="0">
                <a:latin typeface="Courier"/>
              </a:rPr>
              <a:t>High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and </a:t>
            </a:r>
            <a:r>
              <a:rPr lang="en-US" b="1" dirty="0">
                <a:latin typeface="Courier"/>
              </a:rPr>
              <a:t>Low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values to get </a:t>
            </a:r>
            <a:r>
              <a:rPr lang="en-US" b="1" dirty="0" err="1">
                <a:latin typeface="Courier"/>
              </a:rPr>
              <a:t>pct_volatility</a:t>
            </a:r>
            <a:r>
              <a:rPr lang="en-US" b="1" dirty="0">
                <a:latin typeface="Courier"/>
              </a:rPr>
              <a:t>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column</a:t>
            </a:r>
            <a:endParaRPr lang="en-US" b="1" dirty="0">
              <a:latin typeface="Courier"/>
            </a:endParaRPr>
          </a:p>
        </p:txBody>
      </p:sp>
      <p:pic>
        <p:nvPicPr>
          <p:cNvPr id="26" name="Graphic 25" descr="Monthly calendar outline">
            <a:extLst>
              <a:ext uri="{FF2B5EF4-FFF2-40B4-BE49-F238E27FC236}">
                <a16:creationId xmlns:a16="http://schemas.microsoft.com/office/drawing/2014/main" id="{FFD2786F-9CC3-42CF-8ED2-15067C4779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1709" y="3745479"/>
            <a:ext cx="1502586" cy="15025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CD148B-8ACD-4ABC-93C2-037D247E1AE5}"/>
              </a:ext>
            </a:extLst>
          </p:cNvPr>
          <p:cNvSpPr txBox="1"/>
          <p:nvPr/>
        </p:nvSpPr>
        <p:spPr>
          <a:xfrm>
            <a:off x="6638127" y="5248064"/>
            <a:ext cx="203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Get </a:t>
            </a:r>
            <a:r>
              <a:rPr lang="en-US" b="1" dirty="0" err="1">
                <a:latin typeface="Courier"/>
              </a:rPr>
              <a:t>day_of_week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b="1" dirty="0">
                <a:latin typeface="Courier"/>
              </a:rPr>
              <a:t>month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label from </a:t>
            </a:r>
            <a:r>
              <a:rPr lang="en-US" b="1" dirty="0">
                <a:latin typeface="Courier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4541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1E5A5-C947-41C6-9B3A-BB08698E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97367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preparation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C36A34-540D-4019-851E-1DDBE7E8B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56" y="1366787"/>
            <a:ext cx="6049897" cy="46626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Group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</a:rPr>
              <a:t>wsb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 data by date and obtain the following columns: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Mean subjectivity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Mean sentiment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Count of comments</a:t>
            </a:r>
          </a:p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Left join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</a:rPr>
              <a:t>wsb</a:t>
            </a:r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 data on stock data to obtain 7 different </a:t>
            </a:r>
            <a:r>
              <a:rPr lang="en-US" sz="2800" dirty="0" err="1">
                <a:solidFill>
                  <a:schemeClr val="tx1">
                    <a:lumMod val="85000"/>
                  </a:schemeClr>
                </a:solidFill>
              </a:rPr>
              <a:t>dataframes</a:t>
            </a:r>
            <a:endParaRPr lang="en-US" sz="28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Target variable is </a:t>
            </a:r>
            <a:r>
              <a:rPr lang="en-SG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up_tomorrow</a:t>
            </a:r>
            <a:endParaRPr lang="en-SG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28909-4398-409C-82D4-F3421BA6E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215167"/>
              </p:ext>
            </p:extLst>
          </p:nvPr>
        </p:nvGraphicFramePr>
        <p:xfrm>
          <a:off x="-288757" y="1155032"/>
          <a:ext cx="5694948" cy="560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692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581</TotalTime>
  <Words>739</Words>
  <Application>Microsoft Office PowerPoint</Application>
  <PresentationFormat>Widescreen</PresentationFormat>
  <Paragraphs>134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Courier</vt:lpstr>
      <vt:lpstr>Arial</vt:lpstr>
      <vt:lpstr>Arial</vt:lpstr>
      <vt:lpstr>Calibri</vt:lpstr>
      <vt:lpstr>Century Gothic</vt:lpstr>
      <vt:lpstr>Courier New</vt:lpstr>
      <vt:lpstr>Wingdings 3</vt:lpstr>
      <vt:lpstr>Ion Boardroom</vt:lpstr>
      <vt:lpstr>An Analysis of r/Wallstreetbets’s effect on stock prices Capstone Project - Ryan</vt:lpstr>
      <vt:lpstr>Business Problem Statement</vt:lpstr>
      <vt:lpstr>Data Problem Statements</vt:lpstr>
      <vt:lpstr>Data sources</vt:lpstr>
      <vt:lpstr>Data sources</vt:lpstr>
      <vt:lpstr>Data preparation</vt:lpstr>
      <vt:lpstr>Data Cleaning / Feature Engineering   (WSB comments)</vt:lpstr>
      <vt:lpstr>Data Cleaning / Feature Engineering   (Stock data)</vt:lpstr>
      <vt:lpstr>Data preparation</vt:lpstr>
      <vt:lpstr>Final Dataframe Columns</vt:lpstr>
      <vt:lpstr>Results</vt:lpstr>
      <vt:lpstr>Results</vt:lpstr>
      <vt:lpstr>Analysis of results</vt:lpstr>
      <vt:lpstr>Feature Importances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Ryan</dc:title>
  <dc:creator>Geraldine Ong</dc:creator>
  <cp:lastModifiedBy>Geraldine Ong</cp:lastModifiedBy>
  <cp:revision>34</cp:revision>
  <dcterms:created xsi:type="dcterms:W3CDTF">2021-04-05T14:27:08Z</dcterms:created>
  <dcterms:modified xsi:type="dcterms:W3CDTF">2021-04-09T01:43:00Z</dcterms:modified>
</cp:coreProperties>
</file>